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5" r:id="rId3"/>
    <p:sldId id="266" r:id="rId4"/>
    <p:sldId id="270" r:id="rId5"/>
    <p:sldId id="257" r:id="rId6"/>
    <p:sldId id="276" r:id="rId7"/>
    <p:sldId id="260" r:id="rId8"/>
    <p:sldId id="262" r:id="rId9"/>
    <p:sldId id="259" r:id="rId10"/>
    <p:sldId id="267" r:id="rId11"/>
    <p:sldId id="268" r:id="rId12"/>
    <p:sldId id="271" r:id="rId13"/>
    <p:sldId id="272" r:id="rId14"/>
    <p:sldId id="273" r:id="rId15"/>
    <p:sldId id="279" r:id="rId16"/>
    <p:sldId id="278" r:id="rId17"/>
    <p:sldId id="261" r:id="rId18"/>
    <p:sldId id="274" r:id="rId19"/>
    <p:sldId id="27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51" autoAdjust="0"/>
    <p:restoredTop sz="94660"/>
  </p:normalViewPr>
  <p:slideViewPr>
    <p:cSldViewPr snapToGrid="0">
      <p:cViewPr>
        <p:scale>
          <a:sx n="75" d="100"/>
          <a:sy n="75" d="100"/>
        </p:scale>
        <p:origin x="1056"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B9A6F1-BF9E-46F9-BCCA-F5326C5D7B80}" type="datetimeFigureOut">
              <a:rPr lang="en-CA" smtClean="0"/>
              <a:t>2023-03-07</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242DA9-879C-4CE8-ABA0-F1F411A8F0F6}" type="slidenum">
              <a:rPr lang="en-CA" smtClean="0"/>
              <a:t>‹#›</a:t>
            </a:fld>
            <a:endParaRPr lang="en-CA"/>
          </a:p>
        </p:txBody>
      </p:sp>
    </p:spTree>
    <p:extLst>
      <p:ext uri="{BB962C8B-B14F-4D97-AF65-F5344CB8AC3E}">
        <p14:creationId xmlns:p14="http://schemas.microsoft.com/office/powerpoint/2010/main" val="20374827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6D5F2-A790-A4EB-1524-4D10976CEB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64709B96-C145-4215-7544-95622E5C42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83A78D3E-6A40-EF70-30F3-5A30070EE859}"/>
              </a:ext>
            </a:extLst>
          </p:cNvPr>
          <p:cNvSpPr>
            <a:spLocks noGrp="1"/>
          </p:cNvSpPr>
          <p:nvPr>
            <p:ph type="dt" sz="half" idx="10"/>
          </p:nvPr>
        </p:nvSpPr>
        <p:spPr/>
        <p:txBody>
          <a:bodyPr/>
          <a:lstStyle/>
          <a:p>
            <a:fld id="{A4021096-0D6A-42EE-AB19-B52547EF48F2}" type="datetime1">
              <a:rPr lang="en-CA" smtClean="0"/>
              <a:t>2023-03-07</a:t>
            </a:fld>
            <a:endParaRPr lang="en-CA"/>
          </a:p>
        </p:txBody>
      </p:sp>
      <p:sp>
        <p:nvSpPr>
          <p:cNvPr id="5" name="Footer Placeholder 4">
            <a:extLst>
              <a:ext uri="{FF2B5EF4-FFF2-40B4-BE49-F238E27FC236}">
                <a16:creationId xmlns:a16="http://schemas.microsoft.com/office/drawing/2014/main" id="{2EAC7A08-D422-6D2C-7C93-435AC77A29A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5556999-35F6-BCB8-9A03-83910D1E362F}"/>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3863174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6067B-A1F4-0F9B-0DA7-2388C29A437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00744F93-3C95-B00F-E92B-CCD0F4DDB8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8F3DF5F-DF5B-BD03-80C1-49DB26DD454F}"/>
              </a:ext>
            </a:extLst>
          </p:cNvPr>
          <p:cNvSpPr>
            <a:spLocks noGrp="1"/>
          </p:cNvSpPr>
          <p:nvPr>
            <p:ph type="dt" sz="half" idx="10"/>
          </p:nvPr>
        </p:nvSpPr>
        <p:spPr/>
        <p:txBody>
          <a:bodyPr/>
          <a:lstStyle/>
          <a:p>
            <a:fld id="{F3BF6B49-F67A-45CD-8178-8C344C2FCE70}" type="datetime1">
              <a:rPr lang="en-CA" smtClean="0"/>
              <a:t>2023-03-07</a:t>
            </a:fld>
            <a:endParaRPr lang="en-CA"/>
          </a:p>
        </p:txBody>
      </p:sp>
      <p:sp>
        <p:nvSpPr>
          <p:cNvPr id="5" name="Footer Placeholder 4">
            <a:extLst>
              <a:ext uri="{FF2B5EF4-FFF2-40B4-BE49-F238E27FC236}">
                <a16:creationId xmlns:a16="http://schemas.microsoft.com/office/drawing/2014/main" id="{781CEFE6-02CC-7F74-246E-85D1061C1E4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122585A-9F8B-174D-B3E8-30DC596E1D11}"/>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40834307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F6C00F-6A43-332B-3B31-E5A72032BFF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E913E1F-DD96-C53F-5101-F45FC5A990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46DDC8D-B696-0E2F-52B5-2B5B274D3425}"/>
              </a:ext>
            </a:extLst>
          </p:cNvPr>
          <p:cNvSpPr>
            <a:spLocks noGrp="1"/>
          </p:cNvSpPr>
          <p:nvPr>
            <p:ph type="dt" sz="half" idx="10"/>
          </p:nvPr>
        </p:nvSpPr>
        <p:spPr/>
        <p:txBody>
          <a:bodyPr/>
          <a:lstStyle/>
          <a:p>
            <a:fld id="{38A36C5F-9BFF-4004-A365-8E2E5B687D2E}" type="datetime1">
              <a:rPr lang="en-CA" smtClean="0"/>
              <a:t>2023-03-07</a:t>
            </a:fld>
            <a:endParaRPr lang="en-CA"/>
          </a:p>
        </p:txBody>
      </p:sp>
      <p:sp>
        <p:nvSpPr>
          <p:cNvPr id="5" name="Footer Placeholder 4">
            <a:extLst>
              <a:ext uri="{FF2B5EF4-FFF2-40B4-BE49-F238E27FC236}">
                <a16:creationId xmlns:a16="http://schemas.microsoft.com/office/drawing/2014/main" id="{C5B76339-D5EB-8394-A622-B898B59CF8A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9FA0D41E-9796-55F6-49E2-6A01199A24BC}"/>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3441140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F8DFA-D4F2-E0FB-A02B-86D21372FB63}"/>
              </a:ext>
            </a:extLst>
          </p:cNvPr>
          <p:cNvSpPr>
            <a:spLocks noGrp="1"/>
          </p:cNvSpPr>
          <p:nvPr>
            <p:ph type="title"/>
          </p:nvPr>
        </p:nvSpPr>
        <p:spPr/>
        <p:txBody>
          <a:bodyPr/>
          <a:lstStyle>
            <a:lvl1pPr>
              <a:defRPr>
                <a:latin typeface="Agency FB" panose="020B0503020202020204" pitchFamily="34" charset="0"/>
              </a:defRPr>
            </a:lvl1pPr>
          </a:lstStyle>
          <a:p>
            <a:r>
              <a:rPr lang="en-US" dirty="0"/>
              <a:t>Click to edit Master title style</a:t>
            </a:r>
            <a:endParaRPr lang="en-CA" dirty="0"/>
          </a:p>
        </p:txBody>
      </p:sp>
      <p:sp>
        <p:nvSpPr>
          <p:cNvPr id="3" name="Content Placeholder 2">
            <a:extLst>
              <a:ext uri="{FF2B5EF4-FFF2-40B4-BE49-F238E27FC236}">
                <a16:creationId xmlns:a16="http://schemas.microsoft.com/office/drawing/2014/main" id="{56471D60-AC9C-90B5-1AC1-A8FB24663187}"/>
              </a:ext>
            </a:extLst>
          </p:cNvPr>
          <p:cNvSpPr>
            <a:spLocks noGrp="1"/>
          </p:cNvSpPr>
          <p:nvPr>
            <p:ph idx="1"/>
          </p:nvPr>
        </p:nvSpPr>
        <p:spPr/>
        <p:txBody>
          <a:bodyPr/>
          <a:lstStyle>
            <a:lvl1pPr marL="228600" indent="-228600">
              <a:buFont typeface="Wingdings" panose="05000000000000000000" pitchFamily="2" charset="2"/>
              <a:buChar char="§"/>
              <a:defRPr/>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4" name="Date Placeholder 3">
            <a:extLst>
              <a:ext uri="{FF2B5EF4-FFF2-40B4-BE49-F238E27FC236}">
                <a16:creationId xmlns:a16="http://schemas.microsoft.com/office/drawing/2014/main" id="{CEB3B0A7-AD7A-6E87-564E-6FA9FC888617}"/>
              </a:ext>
            </a:extLst>
          </p:cNvPr>
          <p:cNvSpPr>
            <a:spLocks noGrp="1"/>
          </p:cNvSpPr>
          <p:nvPr>
            <p:ph type="dt" sz="half" idx="10"/>
          </p:nvPr>
        </p:nvSpPr>
        <p:spPr/>
        <p:txBody>
          <a:bodyPr/>
          <a:lstStyle/>
          <a:p>
            <a:fld id="{06AE135B-E9EC-49B8-B195-00FEE3C9DC94}" type="datetime1">
              <a:rPr lang="en-CA" smtClean="0"/>
              <a:t>2023-03-07</a:t>
            </a:fld>
            <a:endParaRPr lang="en-CA"/>
          </a:p>
        </p:txBody>
      </p:sp>
      <p:sp>
        <p:nvSpPr>
          <p:cNvPr id="5" name="Footer Placeholder 4">
            <a:extLst>
              <a:ext uri="{FF2B5EF4-FFF2-40B4-BE49-F238E27FC236}">
                <a16:creationId xmlns:a16="http://schemas.microsoft.com/office/drawing/2014/main" id="{E10EEBAB-32AA-FDB9-A0D1-BB5F6AE3FF8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427877A1-C8CE-90B7-D786-3E24FEB20343}"/>
              </a:ext>
            </a:extLst>
          </p:cNvPr>
          <p:cNvSpPr>
            <a:spLocks noGrp="1"/>
          </p:cNvSpPr>
          <p:nvPr>
            <p:ph type="sldNum" sz="quarter" idx="12"/>
          </p:nvPr>
        </p:nvSpPr>
        <p:spPr>
          <a:xfrm>
            <a:off x="8915400" y="365125"/>
            <a:ext cx="2743200" cy="365125"/>
          </a:xfrm>
        </p:spPr>
        <p:txBody>
          <a:bodyPr/>
          <a:lstStyle>
            <a:lvl1pPr>
              <a:defRPr>
                <a:latin typeface="Agency FB" panose="020B0503020202020204" pitchFamily="34" charset="0"/>
              </a:defRPr>
            </a:lvl1pPr>
          </a:lstStyle>
          <a:p>
            <a:fld id="{71FF1660-3E7C-44D2-8BA7-84E77E2F572C}" type="slidenum">
              <a:rPr lang="en-CA" smtClean="0"/>
              <a:pPr/>
              <a:t>‹#›</a:t>
            </a:fld>
            <a:endParaRPr lang="en-CA" dirty="0"/>
          </a:p>
        </p:txBody>
      </p:sp>
      <p:cxnSp>
        <p:nvCxnSpPr>
          <p:cNvPr id="7" name="Straight Connector 6">
            <a:extLst>
              <a:ext uri="{FF2B5EF4-FFF2-40B4-BE49-F238E27FC236}">
                <a16:creationId xmlns:a16="http://schemas.microsoft.com/office/drawing/2014/main" id="{17F220A6-482E-D98B-90B7-D5674EFF7EB3}"/>
              </a:ext>
            </a:extLst>
          </p:cNvPr>
          <p:cNvCxnSpPr>
            <a:cxnSpLocks/>
          </p:cNvCxnSpPr>
          <p:nvPr userDrawn="1"/>
        </p:nvCxnSpPr>
        <p:spPr>
          <a:xfrm flipH="1" flipV="1">
            <a:off x="956187" y="1425678"/>
            <a:ext cx="10950676" cy="52949"/>
          </a:xfrm>
          <a:prstGeom prst="line">
            <a:avLst/>
          </a:prstGeom>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96904158-DB5C-F070-44DE-017AFBF4A57F}"/>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10000" b="90000" l="10000" r="90000">
                        <a14:foregroundMark x1="25879" y1="30664" x2="20898" y2="25684"/>
                        <a14:foregroundMark x1="20898" y1="25684" x2="19336" y2="25098"/>
                        <a14:foregroundMark x1="16699" y1="35742" x2="17871" y2="36719"/>
                        <a14:foregroundMark x1="23730" y1="62402" x2="28223" y2="64844"/>
                        <a14:foregroundMark x1="69336" y1="69531" x2="74121" y2="64258"/>
                        <a14:foregroundMark x1="74121" y1="64258" x2="71777" y2="69434"/>
                        <a14:foregroundMark x1="70508" y1="53906" x2="82227" y2="28223"/>
                        <a14:foregroundMark x1="82227" y1="28223" x2="79004" y2="40234"/>
                        <a14:foregroundMark x1="79004" y1="40234" x2="78125" y2="41602"/>
                        <a14:foregroundMark x1="84668" y1="37012" x2="80664" y2="46484"/>
                        <a14:foregroundMark x1="80664" y1="46484" x2="78223" y2="49414"/>
                        <a14:foregroundMark x1="61035" y1="43848" x2="55469" y2="49414"/>
                        <a14:foregroundMark x1="55469" y1="49414" x2="57715" y2="55371"/>
                        <a14:foregroundMark x1="67090" y1="50488" x2="66309" y2="48047"/>
                        <a14:foregroundMark x1="77344" y1="29102" x2="73340" y2="28418"/>
                        <a14:foregroundMark x1="67383" y1="33008" x2="67383" y2="33008"/>
                        <a14:foregroundMark x1="67383" y1="33008" x2="69824" y2="30664"/>
                        <a14:foregroundMark x1="77832" y1="58203" x2="76563" y2="58594"/>
                        <a14:foregroundMark x1="68457" y1="74414" x2="68652" y2="72363"/>
                        <a14:foregroundMark x1="70313" y1="73535" x2="68066" y2="74023"/>
                        <a14:foregroundMark x1="69336" y1="75000" x2="71094" y2="74219"/>
                        <a14:foregroundMark x1="66895" y1="33398" x2="65527" y2="34375"/>
                        <a14:foregroundMark x1="76074" y1="50879" x2="77344" y2="50781"/>
                        <a14:foregroundMark x1="74805" y1="51172" x2="75684" y2="51172"/>
                        <a14:foregroundMark x1="78516" y1="50781" x2="79395" y2="49219"/>
                        <a14:foregroundMark x1="74805" y1="51758" x2="74805" y2="51758"/>
                        <a14:foregroundMark x1="43359" y1="55176" x2="39355" y2="56348"/>
                        <a14:foregroundMark x1="15137" y1="35156" x2="15430" y2="36816"/>
                        <a14:foregroundMark x1="13867" y1="34375" x2="13281" y2="33594"/>
                        <a14:foregroundMark x1="26465" y1="28809" x2="24316" y2="27344"/>
                        <a14:foregroundMark x1="33691" y1="34277" x2="32227" y2="32422"/>
                        <a14:foregroundMark x1="31348" y1="32227" x2="30078" y2="30566"/>
                      </a14:backgroundRemoval>
                    </a14:imgEffect>
                    <a14:imgEffect>
                      <a14:artisticGlowEdges/>
                    </a14:imgEffect>
                  </a14:imgLayer>
                </a14:imgProps>
              </a:ext>
            </a:extLst>
          </a:blip>
          <a:stretch>
            <a:fillRect/>
          </a:stretch>
        </p:blipFill>
        <p:spPr>
          <a:xfrm>
            <a:off x="11105538" y="677302"/>
            <a:ext cx="801325" cy="801325"/>
          </a:xfrm>
          <a:prstGeom prst="rect">
            <a:avLst/>
          </a:prstGeom>
        </p:spPr>
      </p:pic>
    </p:spTree>
    <p:extLst>
      <p:ext uri="{BB962C8B-B14F-4D97-AF65-F5344CB8AC3E}">
        <p14:creationId xmlns:p14="http://schemas.microsoft.com/office/powerpoint/2010/main" val="3335120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785B5-CED7-8C87-2A8A-C32D365598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32727B4-3212-4CA2-79BD-AB41AD09B0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05FB2C9-308D-D7EF-9FF9-020A103079EA}"/>
              </a:ext>
            </a:extLst>
          </p:cNvPr>
          <p:cNvSpPr>
            <a:spLocks noGrp="1"/>
          </p:cNvSpPr>
          <p:nvPr>
            <p:ph type="dt" sz="half" idx="10"/>
          </p:nvPr>
        </p:nvSpPr>
        <p:spPr/>
        <p:txBody>
          <a:bodyPr/>
          <a:lstStyle/>
          <a:p>
            <a:fld id="{30D1D950-F709-4C32-8FBD-20D3293EDC0F}" type="datetime1">
              <a:rPr lang="en-CA" smtClean="0"/>
              <a:t>2023-03-07</a:t>
            </a:fld>
            <a:endParaRPr lang="en-CA"/>
          </a:p>
        </p:txBody>
      </p:sp>
      <p:sp>
        <p:nvSpPr>
          <p:cNvPr id="5" name="Footer Placeholder 4">
            <a:extLst>
              <a:ext uri="{FF2B5EF4-FFF2-40B4-BE49-F238E27FC236}">
                <a16:creationId xmlns:a16="http://schemas.microsoft.com/office/drawing/2014/main" id="{640E9549-26C4-AF20-CC99-8BF4349CCA4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F3F5E29C-A0AA-B931-0EA0-E5F2CED59750}"/>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1083829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0250D-8AD4-9D04-72B1-960C3669B20E}"/>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9DD2BB8A-B8DE-3B9A-723F-1BA2B36EF4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5D0098BD-CADD-E09E-78A4-AA4672C5E76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E6905FB-2295-8B1D-A7EC-E658BD0B7B6A}"/>
              </a:ext>
            </a:extLst>
          </p:cNvPr>
          <p:cNvSpPr>
            <a:spLocks noGrp="1"/>
          </p:cNvSpPr>
          <p:nvPr>
            <p:ph type="dt" sz="half" idx="10"/>
          </p:nvPr>
        </p:nvSpPr>
        <p:spPr/>
        <p:txBody>
          <a:bodyPr/>
          <a:lstStyle/>
          <a:p>
            <a:fld id="{190C14B1-6F65-4250-99AF-3BF8A38F4E54}" type="datetime1">
              <a:rPr lang="en-CA" smtClean="0"/>
              <a:t>2023-03-07</a:t>
            </a:fld>
            <a:endParaRPr lang="en-CA"/>
          </a:p>
        </p:txBody>
      </p:sp>
      <p:sp>
        <p:nvSpPr>
          <p:cNvPr id="6" name="Footer Placeholder 5">
            <a:extLst>
              <a:ext uri="{FF2B5EF4-FFF2-40B4-BE49-F238E27FC236}">
                <a16:creationId xmlns:a16="http://schemas.microsoft.com/office/drawing/2014/main" id="{5C18C4CF-9B25-7CB1-A7E0-FC9B811E832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F5D5A7F-171D-930C-01A5-C3D28514BD26}"/>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2921660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21A52-6E7D-640E-311F-61B9C8387816}"/>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FB911727-4CC8-73BC-8DE9-9B34DFE6940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9C8104-FF18-3755-C7FE-429463F8160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9BC6C98B-95A4-78F0-3280-A97A250175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8E73D5-9C8F-9A78-1358-1A1D11B1FB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487CE27-C98E-5420-9049-514E53F6FDCD}"/>
              </a:ext>
            </a:extLst>
          </p:cNvPr>
          <p:cNvSpPr>
            <a:spLocks noGrp="1"/>
          </p:cNvSpPr>
          <p:nvPr>
            <p:ph type="dt" sz="half" idx="10"/>
          </p:nvPr>
        </p:nvSpPr>
        <p:spPr/>
        <p:txBody>
          <a:bodyPr/>
          <a:lstStyle/>
          <a:p>
            <a:fld id="{CDAB03D4-6E9F-493F-9001-9ECD2BD4E882}" type="datetime1">
              <a:rPr lang="en-CA" smtClean="0"/>
              <a:t>2023-03-07</a:t>
            </a:fld>
            <a:endParaRPr lang="en-CA"/>
          </a:p>
        </p:txBody>
      </p:sp>
      <p:sp>
        <p:nvSpPr>
          <p:cNvPr id="8" name="Footer Placeholder 7">
            <a:extLst>
              <a:ext uri="{FF2B5EF4-FFF2-40B4-BE49-F238E27FC236}">
                <a16:creationId xmlns:a16="http://schemas.microsoft.com/office/drawing/2014/main" id="{9C31F54D-8BEB-E3AD-F477-866D0D0CC9CF}"/>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80471D61-C205-9340-20DE-34E2735600D8}"/>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23365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CAC88-22CA-3C86-2F83-F0C4C1C3C835}"/>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A296965D-B429-6732-46DC-4593444E6B89}"/>
              </a:ext>
            </a:extLst>
          </p:cNvPr>
          <p:cNvSpPr>
            <a:spLocks noGrp="1"/>
          </p:cNvSpPr>
          <p:nvPr>
            <p:ph type="dt" sz="half" idx="10"/>
          </p:nvPr>
        </p:nvSpPr>
        <p:spPr/>
        <p:txBody>
          <a:bodyPr/>
          <a:lstStyle/>
          <a:p>
            <a:fld id="{9EBA160E-391B-4F64-A19C-56E30A57A935}" type="datetime1">
              <a:rPr lang="en-CA" smtClean="0"/>
              <a:t>2023-03-07</a:t>
            </a:fld>
            <a:endParaRPr lang="en-CA"/>
          </a:p>
        </p:txBody>
      </p:sp>
      <p:sp>
        <p:nvSpPr>
          <p:cNvPr id="4" name="Footer Placeholder 3">
            <a:extLst>
              <a:ext uri="{FF2B5EF4-FFF2-40B4-BE49-F238E27FC236}">
                <a16:creationId xmlns:a16="http://schemas.microsoft.com/office/drawing/2014/main" id="{4A844481-A5C1-A7FD-E9CC-629914702794}"/>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6F8BB4A1-705D-CBDE-5585-C35158AF8E50}"/>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22613881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2DAA9C-5C8C-3F6C-40D4-9AE3DB7CF1C4}"/>
              </a:ext>
            </a:extLst>
          </p:cNvPr>
          <p:cNvSpPr>
            <a:spLocks noGrp="1"/>
          </p:cNvSpPr>
          <p:nvPr>
            <p:ph type="dt" sz="half" idx="10"/>
          </p:nvPr>
        </p:nvSpPr>
        <p:spPr/>
        <p:txBody>
          <a:bodyPr/>
          <a:lstStyle/>
          <a:p>
            <a:fld id="{D9B83CCD-14AA-4FE0-9BF1-47952EEB1ACE}" type="datetime1">
              <a:rPr lang="en-CA" smtClean="0"/>
              <a:t>2023-03-07</a:t>
            </a:fld>
            <a:endParaRPr lang="en-CA"/>
          </a:p>
        </p:txBody>
      </p:sp>
      <p:sp>
        <p:nvSpPr>
          <p:cNvPr id="3" name="Footer Placeholder 2">
            <a:extLst>
              <a:ext uri="{FF2B5EF4-FFF2-40B4-BE49-F238E27FC236}">
                <a16:creationId xmlns:a16="http://schemas.microsoft.com/office/drawing/2014/main" id="{70D8A899-6A5B-327E-F88F-B02A1EB1F196}"/>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FCFF17E1-A21F-1A9B-F151-2A7778437BD0}"/>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371066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E11F1-5B00-D163-3FBA-67C35A8556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CC4A44F0-459F-59A8-8CAA-676734A62E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778BA3D-6F9E-2373-0017-53E0EF8480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8F1D9F-E810-308A-CD94-4929E51575C5}"/>
              </a:ext>
            </a:extLst>
          </p:cNvPr>
          <p:cNvSpPr>
            <a:spLocks noGrp="1"/>
          </p:cNvSpPr>
          <p:nvPr>
            <p:ph type="dt" sz="half" idx="10"/>
          </p:nvPr>
        </p:nvSpPr>
        <p:spPr/>
        <p:txBody>
          <a:bodyPr/>
          <a:lstStyle/>
          <a:p>
            <a:fld id="{E879D495-7EF2-4741-9695-C096CB2A38F9}" type="datetime1">
              <a:rPr lang="en-CA" smtClean="0"/>
              <a:t>2023-03-07</a:t>
            </a:fld>
            <a:endParaRPr lang="en-CA"/>
          </a:p>
        </p:txBody>
      </p:sp>
      <p:sp>
        <p:nvSpPr>
          <p:cNvPr id="6" name="Footer Placeholder 5">
            <a:extLst>
              <a:ext uri="{FF2B5EF4-FFF2-40B4-BE49-F238E27FC236}">
                <a16:creationId xmlns:a16="http://schemas.microsoft.com/office/drawing/2014/main" id="{374C8DFE-3EE7-FB62-CBD2-AFD640ACD945}"/>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2A97858-B0AF-A4F4-35BA-B46EC1FFB4C8}"/>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1474076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12A01-1425-54B8-98A9-637E5D148B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CFD8A5A3-AB6C-6CDE-2237-C553AF7C4C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57C4BD88-4796-3818-EF28-748141B667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A7FA70-A0DB-D642-3FDD-7CB6880A4846}"/>
              </a:ext>
            </a:extLst>
          </p:cNvPr>
          <p:cNvSpPr>
            <a:spLocks noGrp="1"/>
          </p:cNvSpPr>
          <p:nvPr>
            <p:ph type="dt" sz="half" idx="10"/>
          </p:nvPr>
        </p:nvSpPr>
        <p:spPr/>
        <p:txBody>
          <a:bodyPr/>
          <a:lstStyle/>
          <a:p>
            <a:fld id="{A6FF430C-400E-423D-B3E9-B7665A2980B1}" type="datetime1">
              <a:rPr lang="en-CA" smtClean="0"/>
              <a:t>2023-03-07</a:t>
            </a:fld>
            <a:endParaRPr lang="en-CA"/>
          </a:p>
        </p:txBody>
      </p:sp>
      <p:sp>
        <p:nvSpPr>
          <p:cNvPr id="6" name="Footer Placeholder 5">
            <a:extLst>
              <a:ext uri="{FF2B5EF4-FFF2-40B4-BE49-F238E27FC236}">
                <a16:creationId xmlns:a16="http://schemas.microsoft.com/office/drawing/2014/main" id="{73781D56-92B2-125B-0AE1-38D981E22BB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54D268C1-6A7D-BBD8-822E-26B472E00DBB}"/>
              </a:ext>
            </a:extLst>
          </p:cNvPr>
          <p:cNvSpPr>
            <a:spLocks noGrp="1"/>
          </p:cNvSpPr>
          <p:nvPr>
            <p:ph type="sldNum" sz="quarter" idx="12"/>
          </p:nvPr>
        </p:nvSpPr>
        <p:spPr/>
        <p:txBody>
          <a:bodyPr/>
          <a:lstStyle/>
          <a:p>
            <a:fld id="{71FF1660-3E7C-44D2-8BA7-84E77E2F572C}" type="slidenum">
              <a:rPr lang="en-CA" smtClean="0"/>
              <a:t>‹#›</a:t>
            </a:fld>
            <a:endParaRPr lang="en-CA"/>
          </a:p>
        </p:txBody>
      </p:sp>
    </p:spTree>
    <p:extLst>
      <p:ext uri="{BB962C8B-B14F-4D97-AF65-F5344CB8AC3E}">
        <p14:creationId xmlns:p14="http://schemas.microsoft.com/office/powerpoint/2010/main" val="1877834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E763A3-9CD5-B1EE-DA03-3464543223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45306E42-3F91-2A87-735E-34C7E02ACC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
        <p:nvSpPr>
          <p:cNvPr id="4" name="Date Placeholder 3">
            <a:extLst>
              <a:ext uri="{FF2B5EF4-FFF2-40B4-BE49-F238E27FC236}">
                <a16:creationId xmlns:a16="http://schemas.microsoft.com/office/drawing/2014/main" id="{DE5E25D3-ECA2-133E-9B51-04C5A39AD3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F93B60-D1C8-4F57-981A-45F21AB88CDA}" type="datetime1">
              <a:rPr lang="en-CA" smtClean="0"/>
              <a:t>2023-03-07</a:t>
            </a:fld>
            <a:endParaRPr lang="en-CA"/>
          </a:p>
        </p:txBody>
      </p:sp>
      <p:sp>
        <p:nvSpPr>
          <p:cNvPr id="5" name="Footer Placeholder 4">
            <a:extLst>
              <a:ext uri="{FF2B5EF4-FFF2-40B4-BE49-F238E27FC236}">
                <a16:creationId xmlns:a16="http://schemas.microsoft.com/office/drawing/2014/main" id="{8396953D-DF57-AE6D-B2EB-2B602F5C27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6F5AB198-CE15-97F6-C44C-043A1C06EA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FF1660-3E7C-44D2-8BA7-84E77E2F572C}" type="slidenum">
              <a:rPr lang="en-CA" smtClean="0"/>
              <a:t>‹#›</a:t>
            </a:fld>
            <a:endParaRPr lang="en-CA"/>
          </a:p>
        </p:txBody>
      </p:sp>
    </p:spTree>
    <p:extLst>
      <p:ext uri="{BB962C8B-B14F-4D97-AF65-F5344CB8AC3E}">
        <p14:creationId xmlns:p14="http://schemas.microsoft.com/office/powerpoint/2010/main" val="140038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6D2C0-5020-83FA-AE21-93FD704DF321}"/>
              </a:ext>
            </a:extLst>
          </p:cNvPr>
          <p:cNvSpPr>
            <a:spLocks noGrp="1"/>
          </p:cNvSpPr>
          <p:nvPr>
            <p:ph type="ctrTitle"/>
          </p:nvPr>
        </p:nvSpPr>
        <p:spPr>
          <a:xfrm>
            <a:off x="762000" y="944880"/>
            <a:ext cx="5913120" cy="3142881"/>
          </a:xfrm>
        </p:spPr>
        <p:txBody>
          <a:bodyPr>
            <a:noAutofit/>
          </a:bodyPr>
          <a:lstStyle/>
          <a:p>
            <a:pPr algn="l"/>
            <a:r>
              <a:rPr lang="en-US" sz="4400" dirty="0">
                <a:latin typeface="Agency FB" panose="020B0503020202020204" pitchFamily="34" charset="0"/>
              </a:rPr>
              <a:t>Modelling relative risk of eastern spruce budworm damage across Ontario using an odds-ratio approach</a:t>
            </a:r>
            <a:br>
              <a:rPr lang="en-US" sz="4400" dirty="0">
                <a:latin typeface="Agency FB" panose="020B0503020202020204" pitchFamily="34" charset="0"/>
              </a:rPr>
            </a:br>
            <a:r>
              <a:rPr lang="en-US" sz="4400" u="sng" dirty="0">
                <a:latin typeface="Agency FB" panose="020B0503020202020204" pitchFamily="34" charset="0"/>
              </a:rPr>
              <a:t>						</a:t>
            </a:r>
            <a:endParaRPr lang="en-CA" sz="4400" dirty="0">
              <a:latin typeface="Agency FB" panose="020B0503020202020204" pitchFamily="34" charset="0"/>
            </a:endParaRPr>
          </a:p>
        </p:txBody>
      </p:sp>
      <p:sp>
        <p:nvSpPr>
          <p:cNvPr id="3" name="Subtitle 2">
            <a:extLst>
              <a:ext uri="{FF2B5EF4-FFF2-40B4-BE49-F238E27FC236}">
                <a16:creationId xmlns:a16="http://schemas.microsoft.com/office/drawing/2014/main" id="{E131C4F2-5B24-E4BE-D97F-0421FE0C023E}"/>
              </a:ext>
            </a:extLst>
          </p:cNvPr>
          <p:cNvSpPr>
            <a:spLocks noGrp="1"/>
          </p:cNvSpPr>
          <p:nvPr>
            <p:ph type="subTitle" idx="1"/>
          </p:nvPr>
        </p:nvSpPr>
        <p:spPr>
          <a:xfrm>
            <a:off x="901126" y="4457444"/>
            <a:ext cx="3106994" cy="1655762"/>
          </a:xfrm>
        </p:spPr>
        <p:txBody>
          <a:bodyPr/>
          <a:lstStyle/>
          <a:p>
            <a:pPr algn="l"/>
            <a:r>
              <a:rPr lang="en-CA" dirty="0">
                <a:latin typeface="+mj-lt"/>
              </a:rPr>
              <a:t>Clara Risk</a:t>
            </a:r>
          </a:p>
          <a:p>
            <a:pPr algn="l"/>
            <a:r>
              <a:rPr lang="en-CA" dirty="0">
                <a:latin typeface="+mj-lt"/>
              </a:rPr>
              <a:t>Stephen Mayor</a:t>
            </a:r>
          </a:p>
          <a:p>
            <a:pPr algn="l"/>
            <a:r>
              <a:rPr lang="en-CA" dirty="0">
                <a:latin typeface="+mj-lt"/>
              </a:rPr>
              <a:t>Patrick M. A. James</a:t>
            </a:r>
          </a:p>
          <a:p>
            <a:pPr algn="l"/>
            <a:endParaRPr lang="en-CA" dirty="0"/>
          </a:p>
        </p:txBody>
      </p:sp>
      <p:pic>
        <p:nvPicPr>
          <p:cNvPr id="5" name="Picture 4">
            <a:extLst>
              <a:ext uri="{FF2B5EF4-FFF2-40B4-BE49-F238E27FC236}">
                <a16:creationId xmlns:a16="http://schemas.microsoft.com/office/drawing/2014/main" id="{B74B8AC6-8699-7A6D-7220-D97FF9742E1F}"/>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9961" b="89844" l="8691" r="91797">
                        <a14:foregroundMark x1="8789" y1="52344" x2="9375" y2="49609"/>
                        <a14:foregroundMark x1="91504" y1="50293" x2="91797" y2="52734"/>
                      </a14:backgroundRemoval>
                    </a14:imgEffect>
                    <a14:imgEffect>
                      <a14:artisticGlowEdges/>
                    </a14:imgEffect>
                  </a14:imgLayer>
                </a14:imgProps>
              </a:ext>
            </a:extLst>
          </a:blip>
          <a:stretch>
            <a:fillRect/>
          </a:stretch>
        </p:blipFill>
        <p:spPr>
          <a:xfrm>
            <a:off x="6675120" y="1084006"/>
            <a:ext cx="5029200" cy="5029200"/>
          </a:xfrm>
          <a:prstGeom prst="rect">
            <a:avLst/>
          </a:prstGeom>
        </p:spPr>
      </p:pic>
      <p:sp>
        <p:nvSpPr>
          <p:cNvPr id="6" name="Slide Number Placeholder 5">
            <a:extLst>
              <a:ext uri="{FF2B5EF4-FFF2-40B4-BE49-F238E27FC236}">
                <a16:creationId xmlns:a16="http://schemas.microsoft.com/office/drawing/2014/main" id="{BDDC4EB9-BDD4-690B-92F1-CFAE85E904FF}"/>
              </a:ext>
            </a:extLst>
          </p:cNvPr>
          <p:cNvSpPr>
            <a:spLocks noGrp="1"/>
          </p:cNvSpPr>
          <p:nvPr>
            <p:ph type="sldNum" sz="quarter" idx="12"/>
          </p:nvPr>
        </p:nvSpPr>
        <p:spPr/>
        <p:txBody>
          <a:bodyPr/>
          <a:lstStyle/>
          <a:p>
            <a:fld id="{71FF1660-3E7C-44D2-8BA7-84E77E2F572C}" type="slidenum">
              <a:rPr lang="en-CA" smtClean="0"/>
              <a:t>1</a:t>
            </a:fld>
            <a:endParaRPr lang="en-CA"/>
          </a:p>
        </p:txBody>
      </p:sp>
    </p:spTree>
    <p:extLst>
      <p:ext uri="{BB962C8B-B14F-4D97-AF65-F5344CB8AC3E}">
        <p14:creationId xmlns:p14="http://schemas.microsoft.com/office/powerpoint/2010/main" val="27413528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1A0CA-FA11-F18A-9C6E-EDE8CC8B51A9}"/>
              </a:ext>
            </a:extLst>
          </p:cNvPr>
          <p:cNvSpPr>
            <a:spLocks noGrp="1"/>
          </p:cNvSpPr>
          <p:nvPr>
            <p:ph type="title"/>
          </p:nvPr>
        </p:nvSpPr>
        <p:spPr/>
        <p:txBody>
          <a:bodyPr/>
          <a:lstStyle/>
          <a:p>
            <a:r>
              <a:rPr lang="en-CA" dirty="0"/>
              <a:t>Elevation </a:t>
            </a:r>
          </a:p>
        </p:txBody>
      </p:sp>
      <p:sp>
        <p:nvSpPr>
          <p:cNvPr id="7" name="Slide Number Placeholder 6">
            <a:extLst>
              <a:ext uri="{FF2B5EF4-FFF2-40B4-BE49-F238E27FC236}">
                <a16:creationId xmlns:a16="http://schemas.microsoft.com/office/drawing/2014/main" id="{0C1187CC-D858-F844-BDEC-E08D04465D80}"/>
              </a:ext>
            </a:extLst>
          </p:cNvPr>
          <p:cNvSpPr>
            <a:spLocks noGrp="1"/>
          </p:cNvSpPr>
          <p:nvPr>
            <p:ph type="sldNum" sz="quarter" idx="12"/>
          </p:nvPr>
        </p:nvSpPr>
        <p:spPr/>
        <p:txBody>
          <a:bodyPr/>
          <a:lstStyle/>
          <a:p>
            <a:fld id="{71FF1660-3E7C-44D2-8BA7-84E77E2F572C}" type="slidenum">
              <a:rPr lang="en-CA" smtClean="0"/>
              <a:t>10</a:t>
            </a:fld>
            <a:endParaRPr lang="en-CA"/>
          </a:p>
        </p:txBody>
      </p:sp>
      <p:pic>
        <p:nvPicPr>
          <p:cNvPr id="9" name="Picture 8">
            <a:extLst>
              <a:ext uri="{FF2B5EF4-FFF2-40B4-BE49-F238E27FC236}">
                <a16:creationId xmlns:a16="http://schemas.microsoft.com/office/drawing/2014/main" id="{824B4A42-C18E-5122-486D-B14140606124}"/>
              </a:ext>
            </a:extLst>
          </p:cNvPr>
          <p:cNvPicPr>
            <a:picLocks noChangeAspect="1"/>
          </p:cNvPicPr>
          <p:nvPr/>
        </p:nvPicPr>
        <p:blipFill>
          <a:blip r:embed="rId2"/>
          <a:stretch>
            <a:fillRect/>
          </a:stretch>
        </p:blipFill>
        <p:spPr>
          <a:xfrm>
            <a:off x="6096000" y="1690688"/>
            <a:ext cx="6096000" cy="4572000"/>
          </a:xfrm>
          <a:prstGeom prst="rect">
            <a:avLst/>
          </a:prstGeom>
        </p:spPr>
      </p:pic>
      <p:sp>
        <p:nvSpPr>
          <p:cNvPr id="10" name="Content Placeholder 2">
            <a:extLst>
              <a:ext uri="{FF2B5EF4-FFF2-40B4-BE49-F238E27FC236}">
                <a16:creationId xmlns:a16="http://schemas.microsoft.com/office/drawing/2014/main" id="{CD893F09-B120-F26A-245B-D043D6B2A914}"/>
              </a:ext>
            </a:extLst>
          </p:cNvPr>
          <p:cNvSpPr>
            <a:spLocks noGrp="1"/>
          </p:cNvSpPr>
          <p:nvPr>
            <p:ph idx="1"/>
          </p:nvPr>
        </p:nvSpPr>
        <p:spPr>
          <a:xfrm>
            <a:off x="838200" y="2889071"/>
            <a:ext cx="4638368" cy="2175234"/>
          </a:xfrm>
        </p:spPr>
        <p:txBody>
          <a:bodyPr>
            <a:normAutofit/>
          </a:bodyPr>
          <a:lstStyle/>
          <a:p>
            <a:pPr marL="0" indent="0">
              <a:buNone/>
            </a:pPr>
            <a:endParaRPr lang="en-US" dirty="0">
              <a:latin typeface="Agency FB" panose="020B0503020202020204" pitchFamily="34" charset="0"/>
            </a:endParaRPr>
          </a:p>
          <a:p>
            <a:pPr marL="0" indent="0">
              <a:buNone/>
            </a:pPr>
            <a:r>
              <a:rPr lang="en-US" dirty="0">
                <a:latin typeface="Agency FB" panose="020B0503020202020204" pitchFamily="34" charset="0"/>
              </a:rPr>
              <a:t>Higher elevations </a:t>
            </a:r>
            <a:r>
              <a:rPr lang="en-US" i="1" dirty="0">
                <a:latin typeface="Agency FB" panose="020B0503020202020204" pitchFamily="34" charset="0"/>
              </a:rPr>
              <a:t>in this study area </a:t>
            </a:r>
            <a:r>
              <a:rPr lang="en-US" dirty="0">
                <a:latin typeface="Agency FB" panose="020B0503020202020204" pitchFamily="34" charset="0"/>
              </a:rPr>
              <a:t>are catastrophically more at risk of damage compared to an “average” stand</a:t>
            </a:r>
            <a:endParaRPr lang="en-CA" dirty="0">
              <a:latin typeface="Agency FB" panose="020B0503020202020204" pitchFamily="34" charset="0"/>
            </a:endParaRPr>
          </a:p>
        </p:txBody>
      </p:sp>
    </p:spTree>
    <p:extLst>
      <p:ext uri="{BB962C8B-B14F-4D97-AF65-F5344CB8AC3E}">
        <p14:creationId xmlns:p14="http://schemas.microsoft.com/office/powerpoint/2010/main" val="3160781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D1563-09BF-469D-BD86-9B319CF352BD}"/>
              </a:ext>
            </a:extLst>
          </p:cNvPr>
          <p:cNvSpPr>
            <a:spLocks noGrp="1"/>
          </p:cNvSpPr>
          <p:nvPr>
            <p:ph type="title"/>
          </p:nvPr>
        </p:nvSpPr>
        <p:spPr/>
        <p:txBody>
          <a:bodyPr/>
          <a:lstStyle/>
          <a:p>
            <a:r>
              <a:rPr lang="en-CA" dirty="0"/>
              <a:t>Balsam Fir</a:t>
            </a:r>
          </a:p>
        </p:txBody>
      </p:sp>
      <p:sp>
        <p:nvSpPr>
          <p:cNvPr id="7" name="Slide Number Placeholder 6">
            <a:extLst>
              <a:ext uri="{FF2B5EF4-FFF2-40B4-BE49-F238E27FC236}">
                <a16:creationId xmlns:a16="http://schemas.microsoft.com/office/drawing/2014/main" id="{15AC19A5-D93F-95C3-3747-A78C3EB932F0}"/>
              </a:ext>
            </a:extLst>
          </p:cNvPr>
          <p:cNvSpPr>
            <a:spLocks noGrp="1"/>
          </p:cNvSpPr>
          <p:nvPr>
            <p:ph type="sldNum" sz="quarter" idx="12"/>
          </p:nvPr>
        </p:nvSpPr>
        <p:spPr/>
        <p:txBody>
          <a:bodyPr/>
          <a:lstStyle/>
          <a:p>
            <a:fld id="{71FF1660-3E7C-44D2-8BA7-84E77E2F572C}" type="slidenum">
              <a:rPr lang="en-CA" smtClean="0"/>
              <a:t>11</a:t>
            </a:fld>
            <a:endParaRPr lang="en-CA"/>
          </a:p>
        </p:txBody>
      </p:sp>
      <p:pic>
        <p:nvPicPr>
          <p:cNvPr id="8" name="Picture 7">
            <a:extLst>
              <a:ext uri="{FF2B5EF4-FFF2-40B4-BE49-F238E27FC236}">
                <a16:creationId xmlns:a16="http://schemas.microsoft.com/office/drawing/2014/main" id="{FDD2509D-98D5-CD4A-7F53-4114A9FBA37C}"/>
              </a:ext>
            </a:extLst>
          </p:cNvPr>
          <p:cNvPicPr>
            <a:picLocks noChangeAspect="1"/>
          </p:cNvPicPr>
          <p:nvPr/>
        </p:nvPicPr>
        <p:blipFill>
          <a:blip r:embed="rId2"/>
          <a:stretch>
            <a:fillRect/>
          </a:stretch>
        </p:blipFill>
        <p:spPr>
          <a:xfrm>
            <a:off x="5867400" y="1841091"/>
            <a:ext cx="6096000" cy="4572000"/>
          </a:xfrm>
          <a:prstGeom prst="rect">
            <a:avLst/>
          </a:prstGeom>
        </p:spPr>
      </p:pic>
      <p:sp>
        <p:nvSpPr>
          <p:cNvPr id="10" name="TextBox 9">
            <a:extLst>
              <a:ext uri="{FF2B5EF4-FFF2-40B4-BE49-F238E27FC236}">
                <a16:creationId xmlns:a16="http://schemas.microsoft.com/office/drawing/2014/main" id="{4A1DCE3C-7FD8-6E6F-B1FD-2AD321288730}"/>
              </a:ext>
            </a:extLst>
          </p:cNvPr>
          <p:cNvSpPr txBox="1"/>
          <p:nvPr/>
        </p:nvSpPr>
        <p:spPr>
          <a:xfrm>
            <a:off x="926691" y="3429000"/>
            <a:ext cx="4608871" cy="1200329"/>
          </a:xfrm>
          <a:prstGeom prst="rect">
            <a:avLst/>
          </a:prstGeom>
          <a:noFill/>
        </p:spPr>
        <p:txBody>
          <a:bodyPr wrap="square">
            <a:spAutoFit/>
          </a:bodyPr>
          <a:lstStyle/>
          <a:p>
            <a:r>
              <a:rPr lang="en-US" sz="2400" dirty="0">
                <a:latin typeface="Agency FB" panose="020B0503020202020204" pitchFamily="34" charset="0"/>
              </a:rPr>
              <a:t>Higher abundance of balsam fir in a pixel is associated with a much higher risk of damage compared to an average stand </a:t>
            </a:r>
          </a:p>
        </p:txBody>
      </p:sp>
    </p:spTree>
    <p:extLst>
      <p:ext uri="{BB962C8B-B14F-4D97-AF65-F5344CB8AC3E}">
        <p14:creationId xmlns:p14="http://schemas.microsoft.com/office/powerpoint/2010/main" val="1919138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06284-641D-8BAA-5140-6D7CDF070D42}"/>
              </a:ext>
            </a:extLst>
          </p:cNvPr>
          <p:cNvSpPr>
            <a:spLocks noGrp="1"/>
          </p:cNvSpPr>
          <p:nvPr>
            <p:ph type="title"/>
          </p:nvPr>
        </p:nvSpPr>
        <p:spPr/>
        <p:txBody>
          <a:bodyPr/>
          <a:lstStyle/>
          <a:p>
            <a:r>
              <a:rPr lang="en-CA" dirty="0"/>
              <a:t>White &amp; Black Spruce</a:t>
            </a:r>
          </a:p>
        </p:txBody>
      </p:sp>
      <p:sp>
        <p:nvSpPr>
          <p:cNvPr id="7" name="Slide Number Placeholder 6">
            <a:extLst>
              <a:ext uri="{FF2B5EF4-FFF2-40B4-BE49-F238E27FC236}">
                <a16:creationId xmlns:a16="http://schemas.microsoft.com/office/drawing/2014/main" id="{F0E98E88-A3C1-0F18-2252-4C6FBB5A9962}"/>
              </a:ext>
            </a:extLst>
          </p:cNvPr>
          <p:cNvSpPr>
            <a:spLocks noGrp="1"/>
          </p:cNvSpPr>
          <p:nvPr>
            <p:ph type="sldNum" sz="quarter" idx="12"/>
          </p:nvPr>
        </p:nvSpPr>
        <p:spPr/>
        <p:txBody>
          <a:bodyPr/>
          <a:lstStyle/>
          <a:p>
            <a:fld id="{71FF1660-3E7C-44D2-8BA7-84E77E2F572C}" type="slidenum">
              <a:rPr lang="en-CA" smtClean="0"/>
              <a:t>12</a:t>
            </a:fld>
            <a:endParaRPr lang="en-CA"/>
          </a:p>
        </p:txBody>
      </p:sp>
      <p:pic>
        <p:nvPicPr>
          <p:cNvPr id="13" name="Picture 12" descr="Chart, line chart&#10;&#10;Description automatically generated">
            <a:extLst>
              <a:ext uri="{FF2B5EF4-FFF2-40B4-BE49-F238E27FC236}">
                <a16:creationId xmlns:a16="http://schemas.microsoft.com/office/drawing/2014/main" id="{64264FA2-5ADF-8ABB-C10A-1AA68CCF8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6057" y="1772389"/>
            <a:ext cx="6277117" cy="4811394"/>
          </a:xfrm>
          <a:prstGeom prst="rect">
            <a:avLst/>
          </a:prstGeom>
        </p:spPr>
      </p:pic>
      <p:sp>
        <p:nvSpPr>
          <p:cNvPr id="14" name="TextBox 13">
            <a:extLst>
              <a:ext uri="{FF2B5EF4-FFF2-40B4-BE49-F238E27FC236}">
                <a16:creationId xmlns:a16="http://schemas.microsoft.com/office/drawing/2014/main" id="{119F76A6-0776-1868-445A-76A5363FE865}"/>
              </a:ext>
            </a:extLst>
          </p:cNvPr>
          <p:cNvSpPr txBox="1"/>
          <p:nvPr/>
        </p:nvSpPr>
        <p:spPr>
          <a:xfrm>
            <a:off x="838200" y="3577921"/>
            <a:ext cx="4608871" cy="1200329"/>
          </a:xfrm>
          <a:prstGeom prst="rect">
            <a:avLst/>
          </a:prstGeom>
          <a:noFill/>
        </p:spPr>
        <p:txBody>
          <a:bodyPr wrap="square">
            <a:spAutoFit/>
          </a:bodyPr>
          <a:lstStyle/>
          <a:p>
            <a:r>
              <a:rPr lang="en-US" sz="2400" dirty="0">
                <a:latin typeface="Agency FB" panose="020B0503020202020204" pitchFamily="34" charset="0"/>
              </a:rPr>
              <a:t>Lower abundance of black spruce in a pixel is associated with a much lower risk of damage compared to an average stand </a:t>
            </a:r>
          </a:p>
        </p:txBody>
      </p:sp>
    </p:spTree>
    <p:extLst>
      <p:ext uri="{BB962C8B-B14F-4D97-AF65-F5344CB8AC3E}">
        <p14:creationId xmlns:p14="http://schemas.microsoft.com/office/powerpoint/2010/main" val="2254014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00995-783B-3883-75C0-357CF49E0585}"/>
              </a:ext>
            </a:extLst>
          </p:cNvPr>
          <p:cNvSpPr>
            <a:spLocks noGrp="1"/>
          </p:cNvSpPr>
          <p:nvPr>
            <p:ph type="title"/>
          </p:nvPr>
        </p:nvSpPr>
        <p:spPr/>
        <p:txBody>
          <a:bodyPr/>
          <a:lstStyle/>
          <a:p>
            <a:r>
              <a:rPr lang="en-CA" dirty="0"/>
              <a:t>Soil Texture </a:t>
            </a:r>
          </a:p>
        </p:txBody>
      </p:sp>
      <p:pic>
        <p:nvPicPr>
          <p:cNvPr id="6" name="Content Placeholder 5" descr="Chart, box and whisker chart&#10;&#10;Description automatically generated">
            <a:extLst>
              <a:ext uri="{FF2B5EF4-FFF2-40B4-BE49-F238E27FC236}">
                <a16:creationId xmlns:a16="http://schemas.microsoft.com/office/drawing/2014/main" id="{B775580F-EAA3-76D0-F0C5-473A560FA90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92270" y="1864954"/>
            <a:ext cx="5801784" cy="4351338"/>
          </a:xfrm>
        </p:spPr>
      </p:pic>
      <p:sp>
        <p:nvSpPr>
          <p:cNvPr id="4" name="Slide Number Placeholder 3">
            <a:extLst>
              <a:ext uri="{FF2B5EF4-FFF2-40B4-BE49-F238E27FC236}">
                <a16:creationId xmlns:a16="http://schemas.microsoft.com/office/drawing/2014/main" id="{E3CDBF7A-04FF-52E6-5C8D-BC5DAF48462C}"/>
              </a:ext>
            </a:extLst>
          </p:cNvPr>
          <p:cNvSpPr>
            <a:spLocks noGrp="1"/>
          </p:cNvSpPr>
          <p:nvPr>
            <p:ph type="sldNum" sz="quarter" idx="12"/>
          </p:nvPr>
        </p:nvSpPr>
        <p:spPr/>
        <p:txBody>
          <a:bodyPr/>
          <a:lstStyle/>
          <a:p>
            <a:fld id="{71FF1660-3E7C-44D2-8BA7-84E77E2F572C}" type="slidenum">
              <a:rPr lang="en-CA" smtClean="0"/>
              <a:t>13</a:t>
            </a:fld>
            <a:endParaRPr lang="en-CA"/>
          </a:p>
        </p:txBody>
      </p:sp>
    </p:spTree>
    <p:extLst>
      <p:ext uri="{BB962C8B-B14F-4D97-AF65-F5344CB8AC3E}">
        <p14:creationId xmlns:p14="http://schemas.microsoft.com/office/powerpoint/2010/main" val="1411788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D2AE2-79A7-E36F-D233-E861860679DA}"/>
              </a:ext>
            </a:extLst>
          </p:cNvPr>
          <p:cNvSpPr>
            <a:spLocks noGrp="1"/>
          </p:cNvSpPr>
          <p:nvPr>
            <p:ph type="title"/>
          </p:nvPr>
        </p:nvSpPr>
        <p:spPr/>
        <p:txBody>
          <a:bodyPr/>
          <a:lstStyle/>
          <a:p>
            <a:r>
              <a:rPr lang="en-CA" dirty="0"/>
              <a:t>Minimum January Temperature</a:t>
            </a:r>
          </a:p>
        </p:txBody>
      </p:sp>
      <p:sp>
        <p:nvSpPr>
          <p:cNvPr id="4" name="Slide Number Placeholder 3">
            <a:extLst>
              <a:ext uri="{FF2B5EF4-FFF2-40B4-BE49-F238E27FC236}">
                <a16:creationId xmlns:a16="http://schemas.microsoft.com/office/drawing/2014/main" id="{99AE1FB9-0AC9-307F-FA2C-302D5CAEA2D0}"/>
              </a:ext>
            </a:extLst>
          </p:cNvPr>
          <p:cNvSpPr>
            <a:spLocks noGrp="1"/>
          </p:cNvSpPr>
          <p:nvPr>
            <p:ph type="sldNum" sz="quarter" idx="12"/>
          </p:nvPr>
        </p:nvSpPr>
        <p:spPr/>
        <p:txBody>
          <a:bodyPr/>
          <a:lstStyle/>
          <a:p>
            <a:fld id="{71FF1660-3E7C-44D2-8BA7-84E77E2F572C}" type="slidenum">
              <a:rPr lang="en-CA" smtClean="0"/>
              <a:t>14</a:t>
            </a:fld>
            <a:endParaRPr lang="en-CA"/>
          </a:p>
        </p:txBody>
      </p:sp>
      <p:sp>
        <p:nvSpPr>
          <p:cNvPr id="8" name="TextBox 7">
            <a:extLst>
              <a:ext uri="{FF2B5EF4-FFF2-40B4-BE49-F238E27FC236}">
                <a16:creationId xmlns:a16="http://schemas.microsoft.com/office/drawing/2014/main" id="{71162E77-5BBE-1B50-8200-7A19A8B72A26}"/>
              </a:ext>
            </a:extLst>
          </p:cNvPr>
          <p:cNvSpPr txBox="1"/>
          <p:nvPr/>
        </p:nvSpPr>
        <p:spPr>
          <a:xfrm>
            <a:off x="1423222" y="3294716"/>
            <a:ext cx="4889088" cy="369332"/>
          </a:xfrm>
          <a:prstGeom prst="rect">
            <a:avLst/>
          </a:prstGeom>
          <a:noFill/>
        </p:spPr>
        <p:txBody>
          <a:bodyPr wrap="square" rtlCol="0">
            <a:spAutoFit/>
          </a:bodyPr>
          <a:lstStyle/>
          <a:p>
            <a:r>
              <a:rPr lang="en-CA" dirty="0">
                <a:latin typeface="Agency FB" panose="020B0503020202020204" pitchFamily="34" charset="0"/>
              </a:rPr>
              <a:t>WARMER = TREES MORE RESISTANT TO DAMAGE? </a:t>
            </a:r>
          </a:p>
        </p:txBody>
      </p:sp>
      <p:pic>
        <p:nvPicPr>
          <p:cNvPr id="12" name="Content Placeholder 11" descr="Chart, line chart&#10;&#10;Description automatically generated">
            <a:extLst>
              <a:ext uri="{FF2B5EF4-FFF2-40B4-BE49-F238E27FC236}">
                <a16:creationId xmlns:a16="http://schemas.microsoft.com/office/drawing/2014/main" id="{56EF1BA2-0B88-7932-3ED1-683DC1135F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28475" y="1845003"/>
            <a:ext cx="5801784" cy="4351338"/>
          </a:xfrm>
        </p:spPr>
      </p:pic>
    </p:spTree>
    <p:extLst>
      <p:ext uri="{BB962C8B-B14F-4D97-AF65-F5344CB8AC3E}">
        <p14:creationId xmlns:p14="http://schemas.microsoft.com/office/powerpoint/2010/main" val="3333462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B393-A384-0421-1A74-DD0B0D41B382}"/>
              </a:ext>
            </a:extLst>
          </p:cNvPr>
          <p:cNvSpPr>
            <a:spLocks noGrp="1"/>
          </p:cNvSpPr>
          <p:nvPr>
            <p:ph type="title"/>
          </p:nvPr>
        </p:nvSpPr>
        <p:spPr/>
        <p:txBody>
          <a:bodyPr/>
          <a:lstStyle/>
          <a:p>
            <a:r>
              <a:rPr lang="en-CA" dirty="0"/>
              <a:t>What about spatial autocorrelation? </a:t>
            </a:r>
          </a:p>
        </p:txBody>
      </p:sp>
      <p:pic>
        <p:nvPicPr>
          <p:cNvPr id="6" name="Content Placeholder 5" descr="Chart, line chart, histogram&#10;&#10;Description automatically generated">
            <a:extLst>
              <a:ext uri="{FF2B5EF4-FFF2-40B4-BE49-F238E27FC236}">
                <a16:creationId xmlns:a16="http://schemas.microsoft.com/office/drawing/2014/main" id="{583A9BF2-1868-5F50-46CE-979EB858F8C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0" y="1815792"/>
            <a:ext cx="5801784" cy="4351338"/>
          </a:xfrm>
        </p:spPr>
      </p:pic>
      <p:sp>
        <p:nvSpPr>
          <p:cNvPr id="4" name="Slide Number Placeholder 3">
            <a:extLst>
              <a:ext uri="{FF2B5EF4-FFF2-40B4-BE49-F238E27FC236}">
                <a16:creationId xmlns:a16="http://schemas.microsoft.com/office/drawing/2014/main" id="{17685934-333F-49B3-F9FB-888FFD73D477}"/>
              </a:ext>
            </a:extLst>
          </p:cNvPr>
          <p:cNvSpPr>
            <a:spLocks noGrp="1"/>
          </p:cNvSpPr>
          <p:nvPr>
            <p:ph type="sldNum" sz="quarter" idx="12"/>
          </p:nvPr>
        </p:nvSpPr>
        <p:spPr/>
        <p:txBody>
          <a:bodyPr/>
          <a:lstStyle/>
          <a:p>
            <a:fld id="{71FF1660-3E7C-44D2-8BA7-84E77E2F572C}" type="slidenum">
              <a:rPr lang="en-CA" smtClean="0"/>
              <a:pPr/>
              <a:t>15</a:t>
            </a:fld>
            <a:endParaRPr lang="en-CA" dirty="0"/>
          </a:p>
        </p:txBody>
      </p:sp>
    </p:spTree>
    <p:extLst>
      <p:ext uri="{BB962C8B-B14F-4D97-AF65-F5344CB8AC3E}">
        <p14:creationId xmlns:p14="http://schemas.microsoft.com/office/powerpoint/2010/main" val="30930631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8F794-D04B-A657-639B-046F1267C56B}"/>
              </a:ext>
            </a:extLst>
          </p:cNvPr>
          <p:cNvSpPr>
            <a:spLocks noGrp="1"/>
          </p:cNvSpPr>
          <p:nvPr>
            <p:ph type="title"/>
          </p:nvPr>
        </p:nvSpPr>
        <p:spPr/>
        <p:txBody>
          <a:bodyPr/>
          <a:lstStyle/>
          <a:p>
            <a:r>
              <a:rPr lang="en-CA" dirty="0"/>
              <a:t>Summary So Far </a:t>
            </a:r>
          </a:p>
        </p:txBody>
      </p:sp>
      <p:sp>
        <p:nvSpPr>
          <p:cNvPr id="3" name="Content Placeholder 2">
            <a:extLst>
              <a:ext uri="{FF2B5EF4-FFF2-40B4-BE49-F238E27FC236}">
                <a16:creationId xmlns:a16="http://schemas.microsoft.com/office/drawing/2014/main" id="{459B4DDF-CF34-AE27-8E53-447530238461}"/>
              </a:ext>
            </a:extLst>
          </p:cNvPr>
          <p:cNvSpPr>
            <a:spLocks noGrp="1"/>
          </p:cNvSpPr>
          <p:nvPr>
            <p:ph idx="1"/>
          </p:nvPr>
        </p:nvSpPr>
        <p:spPr>
          <a:xfrm>
            <a:off x="838200" y="1825625"/>
            <a:ext cx="6260690" cy="4351338"/>
          </a:xfrm>
        </p:spPr>
        <p:txBody>
          <a:bodyPr>
            <a:normAutofit lnSpcReduction="10000"/>
          </a:bodyPr>
          <a:lstStyle/>
          <a:p>
            <a:r>
              <a:rPr lang="en-CA" dirty="0"/>
              <a:t>Elevation is by far the most important variable – relative risk of damage rises sharply above 400m </a:t>
            </a:r>
          </a:p>
          <a:p>
            <a:r>
              <a:rPr lang="en-CA" dirty="0"/>
              <a:t> Balsam fir follows in importance with relative risk rising sharply past 30% abundance in a pixel </a:t>
            </a:r>
          </a:p>
          <a:p>
            <a:r>
              <a:rPr lang="en-CA" dirty="0"/>
              <a:t>Other covariates less important – generally, more risk is associated with minimum January temperature of 26°C, higher abundances of black spruce, and older stand age </a:t>
            </a:r>
          </a:p>
          <a:p>
            <a:endParaRPr lang="en-CA" dirty="0"/>
          </a:p>
          <a:p>
            <a:endParaRPr lang="en-CA" dirty="0"/>
          </a:p>
        </p:txBody>
      </p:sp>
      <p:sp>
        <p:nvSpPr>
          <p:cNvPr id="4" name="Slide Number Placeholder 3">
            <a:extLst>
              <a:ext uri="{FF2B5EF4-FFF2-40B4-BE49-F238E27FC236}">
                <a16:creationId xmlns:a16="http://schemas.microsoft.com/office/drawing/2014/main" id="{328E51E0-3CF6-DD81-55C8-4D9AB671F34E}"/>
              </a:ext>
            </a:extLst>
          </p:cNvPr>
          <p:cNvSpPr>
            <a:spLocks noGrp="1"/>
          </p:cNvSpPr>
          <p:nvPr>
            <p:ph type="sldNum" sz="quarter" idx="12"/>
          </p:nvPr>
        </p:nvSpPr>
        <p:spPr/>
        <p:txBody>
          <a:bodyPr/>
          <a:lstStyle/>
          <a:p>
            <a:fld id="{71FF1660-3E7C-44D2-8BA7-84E77E2F572C}" type="slidenum">
              <a:rPr lang="en-CA" smtClean="0"/>
              <a:pPr/>
              <a:t>16</a:t>
            </a:fld>
            <a:endParaRPr lang="en-CA" dirty="0"/>
          </a:p>
        </p:txBody>
      </p:sp>
    </p:spTree>
    <p:extLst>
      <p:ext uri="{BB962C8B-B14F-4D97-AF65-F5344CB8AC3E}">
        <p14:creationId xmlns:p14="http://schemas.microsoft.com/office/powerpoint/2010/main" val="3243596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72133-2081-C241-C0A8-3DC45C97F9EC}"/>
              </a:ext>
            </a:extLst>
          </p:cNvPr>
          <p:cNvSpPr>
            <a:spLocks noGrp="1"/>
          </p:cNvSpPr>
          <p:nvPr>
            <p:ph type="title"/>
          </p:nvPr>
        </p:nvSpPr>
        <p:spPr/>
        <p:txBody>
          <a:bodyPr/>
          <a:lstStyle/>
          <a:p>
            <a:r>
              <a:rPr lang="en-CA" dirty="0"/>
              <a:t>Relative risk of forest stands </a:t>
            </a:r>
          </a:p>
        </p:txBody>
      </p:sp>
      <p:sp>
        <p:nvSpPr>
          <p:cNvPr id="3" name="Content Placeholder 2">
            <a:extLst>
              <a:ext uri="{FF2B5EF4-FFF2-40B4-BE49-F238E27FC236}">
                <a16:creationId xmlns:a16="http://schemas.microsoft.com/office/drawing/2014/main" id="{87A808B1-D399-355A-B911-5F20F2D61538}"/>
              </a:ext>
            </a:extLst>
          </p:cNvPr>
          <p:cNvSpPr>
            <a:spLocks noGrp="1"/>
          </p:cNvSpPr>
          <p:nvPr>
            <p:ph idx="1"/>
          </p:nvPr>
        </p:nvSpPr>
        <p:spPr/>
        <p:txBody>
          <a:bodyPr/>
          <a:lstStyle/>
          <a:p>
            <a:r>
              <a:rPr lang="en-CA" dirty="0"/>
              <a:t>Map the odds ratios across Ontario </a:t>
            </a:r>
          </a:p>
          <a:p>
            <a:r>
              <a:rPr lang="en-CA" dirty="0"/>
              <a:t>Multiply the odds ratios together to get a combined risk metric </a:t>
            </a:r>
          </a:p>
        </p:txBody>
      </p:sp>
      <p:sp>
        <p:nvSpPr>
          <p:cNvPr id="4" name="Slide Number Placeholder 3">
            <a:extLst>
              <a:ext uri="{FF2B5EF4-FFF2-40B4-BE49-F238E27FC236}">
                <a16:creationId xmlns:a16="http://schemas.microsoft.com/office/drawing/2014/main" id="{5C114852-D9E6-21D7-8B68-F5453631818A}"/>
              </a:ext>
            </a:extLst>
          </p:cNvPr>
          <p:cNvSpPr>
            <a:spLocks noGrp="1"/>
          </p:cNvSpPr>
          <p:nvPr>
            <p:ph type="sldNum" sz="quarter" idx="12"/>
          </p:nvPr>
        </p:nvSpPr>
        <p:spPr/>
        <p:txBody>
          <a:bodyPr/>
          <a:lstStyle/>
          <a:p>
            <a:fld id="{71FF1660-3E7C-44D2-8BA7-84E77E2F572C}" type="slidenum">
              <a:rPr lang="en-CA" smtClean="0"/>
              <a:t>17</a:t>
            </a:fld>
            <a:endParaRPr lang="en-CA"/>
          </a:p>
        </p:txBody>
      </p:sp>
    </p:spTree>
    <p:extLst>
      <p:ext uri="{BB962C8B-B14F-4D97-AF65-F5344CB8AC3E}">
        <p14:creationId xmlns:p14="http://schemas.microsoft.com/office/powerpoint/2010/main" val="1571951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A74924AE-1590-98EB-1103-A8EB71DA554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94640" y="1511171"/>
            <a:ext cx="12192000" cy="6050538"/>
          </a:xfrm>
          <a:prstGeom prst="rect">
            <a:avLst/>
          </a:prstGeom>
        </p:spPr>
      </p:pic>
      <p:sp>
        <p:nvSpPr>
          <p:cNvPr id="2" name="Title 1">
            <a:extLst>
              <a:ext uri="{FF2B5EF4-FFF2-40B4-BE49-F238E27FC236}">
                <a16:creationId xmlns:a16="http://schemas.microsoft.com/office/drawing/2014/main" id="{E50C987D-42C0-0E3F-070D-14B4A360B2FF}"/>
              </a:ext>
            </a:extLst>
          </p:cNvPr>
          <p:cNvSpPr>
            <a:spLocks noGrp="1"/>
          </p:cNvSpPr>
          <p:nvPr>
            <p:ph type="title"/>
          </p:nvPr>
        </p:nvSpPr>
        <p:spPr/>
        <p:txBody>
          <a:bodyPr/>
          <a:lstStyle/>
          <a:p>
            <a:r>
              <a:rPr lang="en-CA" dirty="0"/>
              <a:t>Relative Risk Map</a:t>
            </a:r>
          </a:p>
        </p:txBody>
      </p:sp>
      <p:sp>
        <p:nvSpPr>
          <p:cNvPr id="4" name="Slide Number Placeholder 3">
            <a:extLst>
              <a:ext uri="{FF2B5EF4-FFF2-40B4-BE49-F238E27FC236}">
                <a16:creationId xmlns:a16="http://schemas.microsoft.com/office/drawing/2014/main" id="{F209CF3D-7B66-234D-6500-EA552ADB27F9}"/>
              </a:ext>
            </a:extLst>
          </p:cNvPr>
          <p:cNvSpPr>
            <a:spLocks noGrp="1"/>
          </p:cNvSpPr>
          <p:nvPr>
            <p:ph type="sldNum" sz="quarter" idx="12"/>
          </p:nvPr>
        </p:nvSpPr>
        <p:spPr/>
        <p:txBody>
          <a:bodyPr/>
          <a:lstStyle/>
          <a:p>
            <a:fld id="{71FF1660-3E7C-44D2-8BA7-84E77E2F572C}" type="slidenum">
              <a:rPr lang="en-CA" smtClean="0"/>
              <a:t>18</a:t>
            </a:fld>
            <a:endParaRPr lang="en-CA"/>
          </a:p>
        </p:txBody>
      </p:sp>
    </p:spTree>
    <p:extLst>
      <p:ext uri="{BB962C8B-B14F-4D97-AF65-F5344CB8AC3E}">
        <p14:creationId xmlns:p14="http://schemas.microsoft.com/office/powerpoint/2010/main" val="34870225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0EA8C-D6FF-7C89-7F85-76F72F07AD07}"/>
              </a:ext>
            </a:extLst>
          </p:cNvPr>
          <p:cNvSpPr>
            <a:spLocks noGrp="1"/>
          </p:cNvSpPr>
          <p:nvPr>
            <p:ph type="title"/>
          </p:nvPr>
        </p:nvSpPr>
        <p:spPr/>
        <p:txBody>
          <a:bodyPr/>
          <a:lstStyle/>
          <a:p>
            <a:r>
              <a:rPr lang="en-CA" dirty="0"/>
              <a:t>What have we learned? </a:t>
            </a:r>
          </a:p>
        </p:txBody>
      </p:sp>
      <p:sp>
        <p:nvSpPr>
          <p:cNvPr id="3" name="Content Placeholder 2">
            <a:extLst>
              <a:ext uri="{FF2B5EF4-FFF2-40B4-BE49-F238E27FC236}">
                <a16:creationId xmlns:a16="http://schemas.microsoft.com/office/drawing/2014/main" id="{BB4B0F3A-503C-91B5-3BCC-4B1680689A19}"/>
              </a:ext>
            </a:extLst>
          </p:cNvPr>
          <p:cNvSpPr>
            <a:spLocks noGrp="1"/>
          </p:cNvSpPr>
          <p:nvPr>
            <p:ph idx="1"/>
          </p:nvPr>
        </p:nvSpPr>
        <p:spPr/>
        <p:txBody>
          <a:bodyPr/>
          <a:lstStyle/>
          <a:p>
            <a:endParaRPr lang="en-CA"/>
          </a:p>
        </p:txBody>
      </p:sp>
      <p:sp>
        <p:nvSpPr>
          <p:cNvPr id="4" name="Slide Number Placeholder 3">
            <a:extLst>
              <a:ext uri="{FF2B5EF4-FFF2-40B4-BE49-F238E27FC236}">
                <a16:creationId xmlns:a16="http://schemas.microsoft.com/office/drawing/2014/main" id="{B832CFF6-C7E7-9DB6-E761-173598CB5FF5}"/>
              </a:ext>
            </a:extLst>
          </p:cNvPr>
          <p:cNvSpPr>
            <a:spLocks noGrp="1"/>
          </p:cNvSpPr>
          <p:nvPr>
            <p:ph type="sldNum" sz="quarter" idx="12"/>
          </p:nvPr>
        </p:nvSpPr>
        <p:spPr/>
        <p:txBody>
          <a:bodyPr/>
          <a:lstStyle/>
          <a:p>
            <a:fld id="{71FF1660-3E7C-44D2-8BA7-84E77E2F572C}" type="slidenum">
              <a:rPr lang="en-CA" smtClean="0"/>
              <a:pPr/>
              <a:t>19</a:t>
            </a:fld>
            <a:endParaRPr lang="en-CA" dirty="0"/>
          </a:p>
        </p:txBody>
      </p:sp>
    </p:spTree>
    <p:extLst>
      <p:ext uri="{BB962C8B-B14F-4D97-AF65-F5344CB8AC3E}">
        <p14:creationId xmlns:p14="http://schemas.microsoft.com/office/powerpoint/2010/main" val="25885959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3FCB-7BE1-8D3E-E2E8-3BB6DC9D4293}"/>
              </a:ext>
            </a:extLst>
          </p:cNvPr>
          <p:cNvSpPr>
            <a:spLocks noGrp="1"/>
          </p:cNvSpPr>
          <p:nvPr>
            <p:ph type="title"/>
          </p:nvPr>
        </p:nvSpPr>
        <p:spPr/>
        <p:txBody>
          <a:bodyPr/>
          <a:lstStyle/>
          <a:p>
            <a:r>
              <a:rPr lang="en-CA" dirty="0">
                <a:latin typeface="Agency FB" panose="020B0503020202020204" pitchFamily="34" charset="0"/>
              </a:rPr>
              <a:t>Eastern Spruce Budworm </a:t>
            </a:r>
          </a:p>
        </p:txBody>
      </p:sp>
      <p:pic>
        <p:nvPicPr>
          <p:cNvPr id="4" name="Picture 3">
            <a:extLst>
              <a:ext uri="{FF2B5EF4-FFF2-40B4-BE49-F238E27FC236}">
                <a16:creationId xmlns:a16="http://schemas.microsoft.com/office/drawing/2014/main" id="{C0C8A57C-830A-BBC7-BA3A-AF030B265A2E}"/>
              </a:ext>
            </a:extLst>
          </p:cNvPr>
          <p:cNvPicPr>
            <a:picLocks noChangeAspect="1"/>
          </p:cNvPicPr>
          <p:nvPr/>
        </p:nvPicPr>
        <p:blipFill>
          <a:blip r:embed="rId2">
            <a:extLst>
              <a:ext uri="{BEBA8EAE-BF5A-486C-A8C5-ECC9F3942E4B}">
                <a14:imgProps xmlns:a14="http://schemas.microsoft.com/office/drawing/2010/main">
                  <a14:imgLayer r:embed="rId3">
                    <a14:imgEffect>
                      <a14:artisticGlowEdges/>
                    </a14:imgEffect>
                  </a14:imgLayer>
                </a14:imgProps>
              </a:ext>
            </a:extLst>
          </a:blip>
          <a:stretch>
            <a:fillRect/>
          </a:stretch>
        </p:blipFill>
        <p:spPr>
          <a:xfrm>
            <a:off x="956187" y="1690688"/>
            <a:ext cx="4876800" cy="4876800"/>
          </a:xfrm>
          <a:prstGeom prst="rect">
            <a:avLst/>
          </a:prstGeom>
        </p:spPr>
      </p:pic>
      <p:sp>
        <p:nvSpPr>
          <p:cNvPr id="7" name="TextBox 6">
            <a:extLst>
              <a:ext uri="{FF2B5EF4-FFF2-40B4-BE49-F238E27FC236}">
                <a16:creationId xmlns:a16="http://schemas.microsoft.com/office/drawing/2014/main" id="{04AAB179-1E1B-8E95-DCD5-03250629CB3E}"/>
              </a:ext>
            </a:extLst>
          </p:cNvPr>
          <p:cNvSpPr txBox="1"/>
          <p:nvPr/>
        </p:nvSpPr>
        <p:spPr>
          <a:xfrm>
            <a:off x="6096000" y="1690688"/>
            <a:ext cx="5257800" cy="4801314"/>
          </a:xfrm>
          <a:prstGeom prst="rect">
            <a:avLst/>
          </a:prstGeom>
          <a:noFill/>
        </p:spPr>
        <p:txBody>
          <a:bodyPr wrap="square" rtlCol="0">
            <a:spAutoFit/>
          </a:bodyPr>
          <a:lstStyle/>
          <a:p>
            <a:pPr marL="342900" indent="-342900" algn="l">
              <a:buFont typeface="Wingdings" panose="05000000000000000000" pitchFamily="2" charset="2"/>
              <a:buChar char="§"/>
            </a:pPr>
            <a:r>
              <a:rPr lang="en-US" sz="2400" b="0" i="0" dirty="0">
                <a:solidFill>
                  <a:srgbClr val="374151"/>
                </a:solidFill>
                <a:effectLst/>
                <a:latin typeface="+mj-lt"/>
              </a:rPr>
              <a:t>Eastern spruce budworm is a forest insect pest that attacks spruce and fir trees in Ontario </a:t>
            </a:r>
          </a:p>
          <a:p>
            <a:pPr marL="342900" indent="-342900" algn="l">
              <a:buFont typeface="Wingdings" panose="05000000000000000000" pitchFamily="2" charset="2"/>
              <a:buChar char="§"/>
            </a:pPr>
            <a:r>
              <a:rPr lang="en-US" sz="2400" b="0" i="0" dirty="0">
                <a:solidFill>
                  <a:srgbClr val="374151"/>
                </a:solidFill>
                <a:effectLst/>
                <a:latin typeface="+mj-lt"/>
              </a:rPr>
              <a:t>Its larvae feed on buds, needles, and shoots, causing defoliation, reduced growth, and even tree death</a:t>
            </a:r>
          </a:p>
          <a:p>
            <a:pPr marL="342900" indent="-342900" algn="l">
              <a:buFont typeface="Wingdings" panose="05000000000000000000" pitchFamily="2" charset="2"/>
              <a:buChar char="§"/>
            </a:pPr>
            <a:r>
              <a:rPr lang="en-US" sz="2400" b="0" i="0" dirty="0">
                <a:solidFill>
                  <a:srgbClr val="374151"/>
                </a:solidFill>
                <a:effectLst/>
                <a:latin typeface="+mj-lt"/>
              </a:rPr>
              <a:t>Severe defoliation by the eastern spruce budworm can lead to significant economic losses for the forestry industry</a:t>
            </a:r>
          </a:p>
          <a:p>
            <a:pPr marL="342900" indent="-342900" algn="l">
              <a:buFont typeface="Wingdings" panose="05000000000000000000" pitchFamily="2" charset="2"/>
              <a:buChar char="§"/>
            </a:pPr>
            <a:r>
              <a:rPr lang="en-US" sz="2400" b="0" i="0" dirty="0">
                <a:solidFill>
                  <a:srgbClr val="374151"/>
                </a:solidFill>
                <a:effectLst/>
                <a:latin typeface="+mj-lt"/>
              </a:rPr>
              <a:t>Control measures include insecticides and silvicultural practices</a:t>
            </a:r>
          </a:p>
          <a:p>
            <a:endParaRPr lang="en-CA" dirty="0"/>
          </a:p>
        </p:txBody>
      </p:sp>
      <p:cxnSp>
        <p:nvCxnSpPr>
          <p:cNvPr id="9" name="Straight Connector 8">
            <a:extLst>
              <a:ext uri="{FF2B5EF4-FFF2-40B4-BE49-F238E27FC236}">
                <a16:creationId xmlns:a16="http://schemas.microsoft.com/office/drawing/2014/main" id="{50BBBB0D-4E26-57E2-CA62-1F2F2670DAA3}"/>
              </a:ext>
            </a:extLst>
          </p:cNvPr>
          <p:cNvCxnSpPr>
            <a:cxnSpLocks/>
          </p:cNvCxnSpPr>
          <p:nvPr/>
        </p:nvCxnSpPr>
        <p:spPr>
          <a:xfrm flipH="1" flipV="1">
            <a:off x="956187" y="1425678"/>
            <a:ext cx="10950676" cy="52949"/>
          </a:xfrm>
          <a:prstGeom prst="line">
            <a:avLst/>
          </a:prstGeom>
        </p:spPr>
        <p:style>
          <a:lnRef idx="1">
            <a:schemeClr val="dk1"/>
          </a:lnRef>
          <a:fillRef idx="0">
            <a:schemeClr val="dk1"/>
          </a:fillRef>
          <a:effectRef idx="0">
            <a:schemeClr val="dk1"/>
          </a:effectRef>
          <a:fontRef idx="minor">
            <a:schemeClr val="tx1"/>
          </a:fontRef>
        </p:style>
      </p:cxnSp>
      <p:pic>
        <p:nvPicPr>
          <p:cNvPr id="12" name="Picture 11">
            <a:extLst>
              <a:ext uri="{FF2B5EF4-FFF2-40B4-BE49-F238E27FC236}">
                <a16:creationId xmlns:a16="http://schemas.microsoft.com/office/drawing/2014/main" id="{D9CAF0D9-F094-3F27-24B2-88F82DFCC36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25879" y1="30664" x2="20898" y2="25684"/>
                        <a14:foregroundMark x1="20898" y1="25684" x2="19336" y2="25098"/>
                        <a14:foregroundMark x1="16699" y1="35742" x2="17871" y2="36719"/>
                        <a14:foregroundMark x1="23730" y1="62402" x2="28223" y2="64844"/>
                        <a14:foregroundMark x1="69336" y1="69531" x2="74121" y2="64258"/>
                        <a14:foregroundMark x1="74121" y1="64258" x2="71777" y2="69434"/>
                        <a14:foregroundMark x1="70508" y1="53906" x2="82227" y2="28223"/>
                        <a14:foregroundMark x1="82227" y1="28223" x2="79004" y2="40234"/>
                        <a14:foregroundMark x1="79004" y1="40234" x2="78125" y2="41602"/>
                        <a14:foregroundMark x1="84668" y1="37012" x2="80664" y2="46484"/>
                        <a14:foregroundMark x1="80664" y1="46484" x2="78223" y2="49414"/>
                        <a14:foregroundMark x1="61035" y1="43848" x2="55469" y2="49414"/>
                        <a14:foregroundMark x1="55469" y1="49414" x2="57715" y2="55371"/>
                        <a14:foregroundMark x1="67090" y1="50488" x2="66309" y2="48047"/>
                        <a14:foregroundMark x1="77344" y1="29102" x2="73340" y2="28418"/>
                        <a14:foregroundMark x1="67383" y1="33008" x2="67383" y2="33008"/>
                        <a14:foregroundMark x1="67383" y1="33008" x2="69824" y2="30664"/>
                        <a14:foregroundMark x1="77832" y1="58203" x2="76563" y2="58594"/>
                        <a14:foregroundMark x1="68457" y1="74414" x2="68652" y2="72363"/>
                        <a14:foregroundMark x1="70313" y1="73535" x2="68066" y2="74023"/>
                        <a14:foregroundMark x1="69336" y1="75000" x2="71094" y2="74219"/>
                        <a14:foregroundMark x1="66895" y1="33398" x2="65527" y2="34375"/>
                        <a14:foregroundMark x1="76074" y1="50879" x2="77344" y2="50781"/>
                        <a14:foregroundMark x1="74805" y1="51172" x2="75684" y2="51172"/>
                        <a14:foregroundMark x1="78516" y1="50781" x2="79395" y2="49219"/>
                        <a14:foregroundMark x1="74805" y1="51758" x2="74805" y2="51758"/>
                        <a14:foregroundMark x1="43359" y1="55176" x2="39355" y2="56348"/>
                        <a14:foregroundMark x1="15137" y1="35156" x2="15430" y2="36816"/>
                        <a14:foregroundMark x1="13867" y1="34375" x2="13281" y2="33594"/>
                        <a14:foregroundMark x1="26465" y1="28809" x2="24316" y2="27344"/>
                        <a14:foregroundMark x1="33691" y1="34277" x2="32227" y2="32422"/>
                        <a14:foregroundMark x1="31348" y1="32227" x2="30078" y2="30566"/>
                      </a14:backgroundRemoval>
                    </a14:imgEffect>
                    <a14:imgEffect>
                      <a14:artisticGlowEdges/>
                    </a14:imgEffect>
                  </a14:imgLayer>
                </a14:imgProps>
              </a:ext>
            </a:extLst>
          </a:blip>
          <a:stretch>
            <a:fillRect/>
          </a:stretch>
        </p:blipFill>
        <p:spPr>
          <a:xfrm>
            <a:off x="11105538" y="677302"/>
            <a:ext cx="801325" cy="801325"/>
          </a:xfrm>
          <a:prstGeom prst="rect">
            <a:avLst/>
          </a:prstGeom>
        </p:spPr>
      </p:pic>
      <p:sp>
        <p:nvSpPr>
          <p:cNvPr id="22" name="Slide Number Placeholder 21">
            <a:extLst>
              <a:ext uri="{FF2B5EF4-FFF2-40B4-BE49-F238E27FC236}">
                <a16:creationId xmlns:a16="http://schemas.microsoft.com/office/drawing/2014/main" id="{C334F030-A859-E93D-FB59-F69AD0B877D7}"/>
              </a:ext>
            </a:extLst>
          </p:cNvPr>
          <p:cNvSpPr>
            <a:spLocks noGrp="1"/>
          </p:cNvSpPr>
          <p:nvPr>
            <p:ph type="sldNum" sz="quarter" idx="12"/>
          </p:nvPr>
        </p:nvSpPr>
        <p:spPr/>
        <p:txBody>
          <a:bodyPr/>
          <a:lstStyle/>
          <a:p>
            <a:fld id="{71FF1660-3E7C-44D2-8BA7-84E77E2F572C}" type="slidenum">
              <a:rPr lang="en-CA" smtClean="0">
                <a:latin typeface="Agency FB" panose="020B0503020202020204" pitchFamily="34" charset="0"/>
              </a:rPr>
              <a:t>2</a:t>
            </a:fld>
            <a:endParaRPr lang="en-CA" dirty="0">
              <a:latin typeface="Agency FB" panose="020B0503020202020204" pitchFamily="34" charset="0"/>
            </a:endParaRPr>
          </a:p>
        </p:txBody>
      </p:sp>
    </p:spTree>
    <p:extLst>
      <p:ext uri="{BB962C8B-B14F-4D97-AF65-F5344CB8AC3E}">
        <p14:creationId xmlns:p14="http://schemas.microsoft.com/office/powerpoint/2010/main" val="2376700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00A2E-1838-0672-0086-64C02CF11992}"/>
              </a:ext>
            </a:extLst>
          </p:cNvPr>
          <p:cNvSpPr>
            <a:spLocks noGrp="1"/>
          </p:cNvSpPr>
          <p:nvPr>
            <p:ph type="title"/>
          </p:nvPr>
        </p:nvSpPr>
        <p:spPr/>
        <p:txBody>
          <a:bodyPr/>
          <a:lstStyle/>
          <a:p>
            <a:r>
              <a:rPr lang="en-CA" dirty="0">
                <a:latin typeface="Agency FB" panose="020B0503020202020204" pitchFamily="34" charset="0"/>
              </a:rPr>
              <a:t>Why Odds Ratios?   </a:t>
            </a:r>
          </a:p>
        </p:txBody>
      </p:sp>
      <p:sp>
        <p:nvSpPr>
          <p:cNvPr id="3" name="Content Placeholder 2">
            <a:extLst>
              <a:ext uri="{FF2B5EF4-FFF2-40B4-BE49-F238E27FC236}">
                <a16:creationId xmlns:a16="http://schemas.microsoft.com/office/drawing/2014/main" id="{22CDE959-23E5-300B-8894-E171FC9CC28C}"/>
              </a:ext>
            </a:extLst>
          </p:cNvPr>
          <p:cNvSpPr>
            <a:spLocks noGrp="1"/>
          </p:cNvSpPr>
          <p:nvPr>
            <p:ph idx="1"/>
          </p:nvPr>
        </p:nvSpPr>
        <p:spPr>
          <a:xfrm>
            <a:off x="838200" y="1825625"/>
            <a:ext cx="4739640" cy="4351338"/>
          </a:xfrm>
        </p:spPr>
        <p:txBody>
          <a:bodyPr>
            <a:normAutofit fontScale="85000" lnSpcReduction="20000"/>
          </a:bodyPr>
          <a:lstStyle/>
          <a:p>
            <a:pPr>
              <a:buFont typeface="Wingdings" panose="05000000000000000000" pitchFamily="2" charset="2"/>
              <a:buChar char="§"/>
            </a:pPr>
            <a:r>
              <a:rPr lang="en-US" dirty="0">
                <a:latin typeface="+mj-lt"/>
              </a:rPr>
              <a:t>An odds ratio is a statistical measure used to compare the likelihood of an event occurring between two groups</a:t>
            </a:r>
          </a:p>
          <a:p>
            <a:pPr>
              <a:buFont typeface="Wingdings" panose="05000000000000000000" pitchFamily="2" charset="2"/>
              <a:buChar char="§"/>
            </a:pPr>
            <a:r>
              <a:rPr lang="en-US" dirty="0">
                <a:latin typeface="+mj-lt"/>
              </a:rPr>
              <a:t>Commonly used in medical research to determine the association between a specific risk factor and the occurrence of a disease</a:t>
            </a:r>
          </a:p>
          <a:p>
            <a:pPr>
              <a:buFont typeface="Wingdings" panose="05000000000000000000" pitchFamily="2" charset="2"/>
              <a:buChar char="§"/>
            </a:pPr>
            <a:r>
              <a:rPr lang="en-US" dirty="0">
                <a:latin typeface="+mj-lt"/>
              </a:rPr>
              <a:t>It provides valuable information on the strength and direction of an association, and it can help in making informed decisions regarding treatment or prevention strategies</a:t>
            </a:r>
            <a:endParaRPr lang="en-CA" dirty="0">
              <a:latin typeface="+mj-lt"/>
            </a:endParaRPr>
          </a:p>
        </p:txBody>
      </p:sp>
      <p:pic>
        <p:nvPicPr>
          <p:cNvPr id="3074" name="Picture 2">
            <a:extLst>
              <a:ext uri="{FF2B5EF4-FFF2-40B4-BE49-F238E27FC236}">
                <a16:creationId xmlns:a16="http://schemas.microsoft.com/office/drawing/2014/main" id="{11CA28BA-1C35-AA31-09F9-88DC5FF655C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GlowEdges/>
                    </a14:imgEffect>
                  </a14:imgLayer>
                </a14:imgProps>
              </a:ext>
              <a:ext uri="{28A0092B-C50C-407E-A947-70E740481C1C}">
                <a14:useLocalDpi xmlns:a14="http://schemas.microsoft.com/office/drawing/2010/main" val="0"/>
              </a:ext>
            </a:extLst>
          </a:blip>
          <a:srcRect/>
          <a:stretch>
            <a:fillRect/>
          </a:stretch>
        </p:blipFill>
        <p:spPr bwMode="auto">
          <a:xfrm>
            <a:off x="6446520" y="1585595"/>
            <a:ext cx="4907280" cy="490728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76581041-3C89-B5AA-0C46-87C777226616}"/>
              </a:ext>
            </a:extLst>
          </p:cNvPr>
          <p:cNvSpPr>
            <a:spLocks noGrp="1"/>
          </p:cNvSpPr>
          <p:nvPr>
            <p:ph type="sldNum" sz="quarter" idx="12"/>
          </p:nvPr>
        </p:nvSpPr>
        <p:spPr/>
        <p:txBody>
          <a:bodyPr/>
          <a:lstStyle/>
          <a:p>
            <a:fld id="{71FF1660-3E7C-44D2-8BA7-84E77E2F572C}" type="slidenum">
              <a:rPr lang="en-CA" smtClean="0"/>
              <a:t>3</a:t>
            </a:fld>
            <a:endParaRPr lang="en-CA"/>
          </a:p>
        </p:txBody>
      </p:sp>
    </p:spTree>
    <p:extLst>
      <p:ext uri="{BB962C8B-B14F-4D97-AF65-F5344CB8AC3E}">
        <p14:creationId xmlns:p14="http://schemas.microsoft.com/office/powerpoint/2010/main" val="332173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F950A-99D7-E0A2-F98D-33B36E937260}"/>
              </a:ext>
            </a:extLst>
          </p:cNvPr>
          <p:cNvSpPr>
            <a:spLocks noGrp="1"/>
          </p:cNvSpPr>
          <p:nvPr>
            <p:ph type="title"/>
          </p:nvPr>
        </p:nvSpPr>
        <p:spPr/>
        <p:txBody>
          <a:bodyPr/>
          <a:lstStyle/>
          <a:p>
            <a:r>
              <a:rPr lang="en-CA" dirty="0">
                <a:latin typeface="Agency FB" panose="020B0503020202020204" pitchFamily="34" charset="0"/>
              </a:rPr>
              <a:t>Why this research? </a:t>
            </a:r>
          </a:p>
        </p:txBody>
      </p:sp>
      <p:sp>
        <p:nvSpPr>
          <p:cNvPr id="8" name="TextBox 7">
            <a:extLst>
              <a:ext uri="{FF2B5EF4-FFF2-40B4-BE49-F238E27FC236}">
                <a16:creationId xmlns:a16="http://schemas.microsoft.com/office/drawing/2014/main" id="{C5E90C72-8E60-B5BF-9F55-70013AC7AB27}"/>
              </a:ext>
            </a:extLst>
          </p:cNvPr>
          <p:cNvSpPr txBox="1"/>
          <p:nvPr/>
        </p:nvSpPr>
        <p:spPr>
          <a:xfrm>
            <a:off x="6096000" y="1874203"/>
            <a:ext cx="5455920" cy="4154984"/>
          </a:xfrm>
          <a:prstGeom prst="rect">
            <a:avLst/>
          </a:prstGeom>
          <a:noFill/>
        </p:spPr>
        <p:txBody>
          <a:bodyPr wrap="square">
            <a:spAutoFit/>
          </a:bodyPr>
          <a:lstStyle/>
          <a:p>
            <a:pPr marL="342900" indent="-342900" algn="l">
              <a:buFont typeface="Wingdings" panose="05000000000000000000" pitchFamily="2" charset="2"/>
              <a:buChar char="§"/>
            </a:pPr>
            <a:r>
              <a:rPr lang="en-US" sz="2400" b="0" i="0" dirty="0">
                <a:solidFill>
                  <a:srgbClr val="374151"/>
                </a:solidFill>
                <a:effectLst/>
                <a:latin typeface="+mj-lt"/>
              </a:rPr>
              <a:t>Quantifying and mapping risk of forest stands to spruce budworm helps prioritize management and conservation efforts and identify vulnerable areas for preventive measures</a:t>
            </a:r>
          </a:p>
          <a:p>
            <a:pPr marL="342900" indent="-342900" algn="l">
              <a:buFont typeface="Wingdings" panose="05000000000000000000" pitchFamily="2" charset="2"/>
              <a:buChar char="§"/>
            </a:pPr>
            <a:r>
              <a:rPr lang="en-US" sz="2400" b="0" i="0" dirty="0">
                <a:solidFill>
                  <a:srgbClr val="374151"/>
                </a:solidFill>
                <a:effectLst/>
                <a:latin typeface="+mj-lt"/>
              </a:rPr>
              <a:t>Mapping risk reduces economic losses, protects ecosystem services, and enables effective resource allocation</a:t>
            </a:r>
          </a:p>
          <a:p>
            <a:pPr marL="342900" indent="-342900" algn="l">
              <a:buFont typeface="Wingdings" panose="05000000000000000000" pitchFamily="2" charset="2"/>
              <a:buChar char="§"/>
            </a:pPr>
            <a:r>
              <a:rPr lang="en-US" sz="2400" b="0" i="0" dirty="0">
                <a:solidFill>
                  <a:srgbClr val="374151"/>
                </a:solidFill>
                <a:effectLst/>
                <a:latin typeface="+mj-lt"/>
              </a:rPr>
              <a:t>Odds ratios provide a practical tool to directly quantify forest stand risk</a:t>
            </a:r>
          </a:p>
        </p:txBody>
      </p:sp>
      <p:pic>
        <p:nvPicPr>
          <p:cNvPr id="9" name="Picture 8">
            <a:extLst>
              <a:ext uri="{FF2B5EF4-FFF2-40B4-BE49-F238E27FC236}">
                <a16:creationId xmlns:a16="http://schemas.microsoft.com/office/drawing/2014/main" id="{C5B3EA4F-6F67-EB58-CA38-7FE7455664F9}"/>
              </a:ext>
            </a:extLst>
          </p:cNvPr>
          <p:cNvPicPr>
            <a:picLocks noChangeAspect="1"/>
          </p:cNvPicPr>
          <p:nvPr/>
        </p:nvPicPr>
        <p:blipFill>
          <a:blip r:embed="rId2">
            <a:extLst>
              <a:ext uri="{BEBA8EAE-BF5A-486C-A8C5-ECC9F3942E4B}">
                <a14:imgProps xmlns:a14="http://schemas.microsoft.com/office/drawing/2010/main">
                  <a14:imgLayer r:embed="rId3">
                    <a14:imgEffect>
                      <a14:artisticGlowEdges/>
                    </a14:imgEffect>
                  </a14:imgLayer>
                </a14:imgProps>
              </a:ext>
            </a:extLst>
          </a:blip>
          <a:stretch>
            <a:fillRect/>
          </a:stretch>
        </p:blipFill>
        <p:spPr>
          <a:xfrm>
            <a:off x="838200" y="1601787"/>
            <a:ext cx="4922520" cy="4922520"/>
          </a:xfrm>
          <a:prstGeom prst="rect">
            <a:avLst/>
          </a:prstGeom>
        </p:spPr>
      </p:pic>
      <p:sp>
        <p:nvSpPr>
          <p:cNvPr id="10" name="Slide Number Placeholder 9">
            <a:extLst>
              <a:ext uri="{FF2B5EF4-FFF2-40B4-BE49-F238E27FC236}">
                <a16:creationId xmlns:a16="http://schemas.microsoft.com/office/drawing/2014/main" id="{1DE4432C-302A-47C1-C9DF-92349C8EE766}"/>
              </a:ext>
            </a:extLst>
          </p:cNvPr>
          <p:cNvSpPr>
            <a:spLocks noGrp="1"/>
          </p:cNvSpPr>
          <p:nvPr>
            <p:ph type="sldNum" sz="quarter" idx="12"/>
          </p:nvPr>
        </p:nvSpPr>
        <p:spPr/>
        <p:txBody>
          <a:bodyPr/>
          <a:lstStyle/>
          <a:p>
            <a:fld id="{71FF1660-3E7C-44D2-8BA7-84E77E2F572C}" type="slidenum">
              <a:rPr lang="en-CA" smtClean="0"/>
              <a:t>4</a:t>
            </a:fld>
            <a:endParaRPr lang="en-CA"/>
          </a:p>
        </p:txBody>
      </p:sp>
    </p:spTree>
    <p:extLst>
      <p:ext uri="{BB962C8B-B14F-4D97-AF65-F5344CB8AC3E}">
        <p14:creationId xmlns:p14="http://schemas.microsoft.com/office/powerpoint/2010/main" val="1478645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8EB15-4793-8873-231C-3B7CD60C1ED2}"/>
              </a:ext>
            </a:extLst>
          </p:cNvPr>
          <p:cNvSpPr>
            <a:spLocks noGrp="1"/>
          </p:cNvSpPr>
          <p:nvPr>
            <p:ph type="title"/>
          </p:nvPr>
        </p:nvSpPr>
        <p:spPr/>
        <p:txBody>
          <a:bodyPr/>
          <a:lstStyle/>
          <a:p>
            <a:r>
              <a:rPr lang="en-CA" dirty="0">
                <a:latin typeface="Agency FB" panose="020B0503020202020204" pitchFamily="34" charset="0"/>
              </a:rPr>
              <a:t>Covariates</a:t>
            </a:r>
          </a:p>
        </p:txBody>
      </p:sp>
      <p:sp>
        <p:nvSpPr>
          <p:cNvPr id="3" name="Content Placeholder 2">
            <a:extLst>
              <a:ext uri="{FF2B5EF4-FFF2-40B4-BE49-F238E27FC236}">
                <a16:creationId xmlns:a16="http://schemas.microsoft.com/office/drawing/2014/main" id="{76190D27-9058-E3AE-9D85-169AD8148C02}"/>
              </a:ext>
            </a:extLst>
          </p:cNvPr>
          <p:cNvSpPr>
            <a:spLocks noGrp="1"/>
          </p:cNvSpPr>
          <p:nvPr>
            <p:ph idx="1"/>
          </p:nvPr>
        </p:nvSpPr>
        <p:spPr>
          <a:xfrm>
            <a:off x="838200" y="1825625"/>
            <a:ext cx="6263640" cy="4351338"/>
          </a:xfrm>
        </p:spPr>
        <p:txBody>
          <a:bodyPr>
            <a:normAutofit fontScale="62500" lnSpcReduction="20000"/>
          </a:bodyPr>
          <a:lstStyle/>
          <a:p>
            <a:pPr marL="0" indent="0">
              <a:buNone/>
            </a:pPr>
            <a:r>
              <a:rPr lang="en-US" dirty="0">
                <a:latin typeface="+mj-lt"/>
              </a:rPr>
              <a:t>Bouchard &amp; Auger (2014): </a:t>
            </a:r>
          </a:p>
          <a:p>
            <a:pPr marL="0" indent="0">
              <a:buNone/>
            </a:pPr>
            <a:endParaRPr lang="en-US" dirty="0">
              <a:latin typeface="+mj-lt"/>
            </a:endParaRPr>
          </a:p>
          <a:p>
            <a:pPr>
              <a:buFont typeface="Wingdings" panose="05000000000000000000" pitchFamily="2" charset="2"/>
              <a:buChar char="§"/>
            </a:pPr>
            <a:r>
              <a:rPr lang="en-US" dirty="0">
                <a:latin typeface="+mj-lt"/>
              </a:rPr>
              <a:t>Higher amounts of balsam fir in a forest stand are an important predictor of higher defoliation during a spruce budworm outbreak</a:t>
            </a:r>
          </a:p>
          <a:p>
            <a:pPr>
              <a:buFont typeface="Wingdings" panose="05000000000000000000" pitchFamily="2" charset="2"/>
              <a:buChar char="§"/>
            </a:pPr>
            <a:r>
              <a:rPr lang="en-US" dirty="0">
                <a:latin typeface="+mj-lt"/>
              </a:rPr>
              <a:t>Greater distance from the original defoliation area, greater amount of hardwoods, and greater elevation act as deterrents to the spread of spruce budworm and explain the expansion of the defoliation area</a:t>
            </a:r>
          </a:p>
          <a:p>
            <a:pPr>
              <a:buFont typeface="Wingdings" panose="05000000000000000000" pitchFamily="2" charset="2"/>
              <a:buChar char="§"/>
            </a:pPr>
            <a:r>
              <a:rPr lang="en-US" dirty="0">
                <a:latin typeface="+mj-lt"/>
              </a:rPr>
              <a:t>Factors influencing the impact of a spruce budworm outbreak are dependent on the stage of the outbreak</a:t>
            </a:r>
          </a:p>
          <a:p>
            <a:pPr>
              <a:buFont typeface="Wingdings" panose="05000000000000000000" pitchFamily="2" charset="2"/>
              <a:buChar char="§"/>
            </a:pPr>
            <a:r>
              <a:rPr lang="en-US" dirty="0">
                <a:latin typeface="+mj-lt"/>
              </a:rPr>
              <a:t>But this study was completed in Québec, which has a very different elevational and climatic profile than Ontario </a:t>
            </a:r>
          </a:p>
          <a:p>
            <a:pPr>
              <a:buFont typeface="Wingdings" panose="05000000000000000000" pitchFamily="2" charset="2"/>
              <a:buChar char="§"/>
            </a:pPr>
            <a:endParaRPr lang="en-US" dirty="0">
              <a:latin typeface="+mj-lt"/>
            </a:endParaRPr>
          </a:p>
          <a:p>
            <a:pPr>
              <a:buFont typeface="Wingdings" panose="05000000000000000000" pitchFamily="2" charset="2"/>
              <a:buChar char="§"/>
            </a:pPr>
            <a:r>
              <a:rPr lang="en-US" dirty="0">
                <a:latin typeface="+mj-lt"/>
              </a:rPr>
              <a:t>Our response variable is tree damage </a:t>
            </a:r>
            <a:endParaRPr lang="en-CA" dirty="0">
              <a:latin typeface="+mj-lt"/>
            </a:endParaRPr>
          </a:p>
        </p:txBody>
      </p:sp>
      <p:sp>
        <p:nvSpPr>
          <p:cNvPr id="4" name="TextBox 3">
            <a:extLst>
              <a:ext uri="{FF2B5EF4-FFF2-40B4-BE49-F238E27FC236}">
                <a16:creationId xmlns:a16="http://schemas.microsoft.com/office/drawing/2014/main" id="{BE6EC53E-8F4C-8A4C-9D44-989270725B37}"/>
              </a:ext>
            </a:extLst>
          </p:cNvPr>
          <p:cNvSpPr txBox="1"/>
          <p:nvPr/>
        </p:nvSpPr>
        <p:spPr>
          <a:xfrm>
            <a:off x="7955280" y="2042160"/>
            <a:ext cx="3002280" cy="923330"/>
          </a:xfrm>
          <a:prstGeom prst="rect">
            <a:avLst/>
          </a:prstGeom>
          <a:noFill/>
        </p:spPr>
        <p:txBody>
          <a:bodyPr wrap="square" rtlCol="0">
            <a:spAutoFit/>
          </a:bodyPr>
          <a:lstStyle/>
          <a:p>
            <a:r>
              <a:rPr lang="en-CA" dirty="0"/>
              <a:t>[Insert 3d elevation map of Quebec and Ontario in red and black] </a:t>
            </a:r>
          </a:p>
        </p:txBody>
      </p:sp>
      <p:sp>
        <p:nvSpPr>
          <p:cNvPr id="5" name="Slide Number Placeholder 4">
            <a:extLst>
              <a:ext uri="{FF2B5EF4-FFF2-40B4-BE49-F238E27FC236}">
                <a16:creationId xmlns:a16="http://schemas.microsoft.com/office/drawing/2014/main" id="{9E6C0723-7ABC-DFDB-7410-14282B3812EB}"/>
              </a:ext>
            </a:extLst>
          </p:cNvPr>
          <p:cNvSpPr>
            <a:spLocks noGrp="1"/>
          </p:cNvSpPr>
          <p:nvPr>
            <p:ph type="sldNum" sz="quarter" idx="12"/>
          </p:nvPr>
        </p:nvSpPr>
        <p:spPr/>
        <p:txBody>
          <a:bodyPr/>
          <a:lstStyle/>
          <a:p>
            <a:fld id="{71FF1660-3E7C-44D2-8BA7-84E77E2F572C}" type="slidenum">
              <a:rPr lang="en-CA" smtClean="0"/>
              <a:t>5</a:t>
            </a:fld>
            <a:endParaRPr lang="en-CA"/>
          </a:p>
        </p:txBody>
      </p:sp>
    </p:spTree>
    <p:extLst>
      <p:ext uri="{BB962C8B-B14F-4D97-AF65-F5344CB8AC3E}">
        <p14:creationId xmlns:p14="http://schemas.microsoft.com/office/powerpoint/2010/main" val="3527664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CC6D1-1060-CFDD-19B8-114A8A36E3B8}"/>
              </a:ext>
            </a:extLst>
          </p:cNvPr>
          <p:cNvSpPr>
            <a:spLocks noGrp="1"/>
          </p:cNvSpPr>
          <p:nvPr>
            <p:ph type="title"/>
          </p:nvPr>
        </p:nvSpPr>
        <p:spPr/>
        <p:txBody>
          <a:bodyPr/>
          <a:lstStyle/>
          <a:p>
            <a:r>
              <a:rPr lang="en-CA" dirty="0"/>
              <a:t>Data Sources </a:t>
            </a:r>
          </a:p>
        </p:txBody>
      </p:sp>
      <p:sp>
        <p:nvSpPr>
          <p:cNvPr id="3" name="Content Placeholder 2">
            <a:extLst>
              <a:ext uri="{FF2B5EF4-FFF2-40B4-BE49-F238E27FC236}">
                <a16:creationId xmlns:a16="http://schemas.microsoft.com/office/drawing/2014/main" id="{9722A399-9167-1A32-8D38-B93E2CBFC4CE}"/>
              </a:ext>
            </a:extLst>
          </p:cNvPr>
          <p:cNvSpPr>
            <a:spLocks noGrp="1"/>
          </p:cNvSpPr>
          <p:nvPr>
            <p:ph idx="1"/>
          </p:nvPr>
        </p:nvSpPr>
        <p:spPr/>
        <p:txBody>
          <a:bodyPr/>
          <a:lstStyle/>
          <a:p>
            <a:endParaRPr lang="en-CA"/>
          </a:p>
        </p:txBody>
      </p:sp>
      <p:sp>
        <p:nvSpPr>
          <p:cNvPr id="4" name="Slide Number Placeholder 3">
            <a:extLst>
              <a:ext uri="{FF2B5EF4-FFF2-40B4-BE49-F238E27FC236}">
                <a16:creationId xmlns:a16="http://schemas.microsoft.com/office/drawing/2014/main" id="{991CC411-AF79-F07A-9287-4EAECBA34F67}"/>
              </a:ext>
            </a:extLst>
          </p:cNvPr>
          <p:cNvSpPr>
            <a:spLocks noGrp="1"/>
          </p:cNvSpPr>
          <p:nvPr>
            <p:ph type="sldNum" sz="quarter" idx="12"/>
          </p:nvPr>
        </p:nvSpPr>
        <p:spPr/>
        <p:txBody>
          <a:bodyPr/>
          <a:lstStyle/>
          <a:p>
            <a:fld id="{71FF1660-3E7C-44D2-8BA7-84E77E2F572C}" type="slidenum">
              <a:rPr lang="en-CA" smtClean="0"/>
              <a:pPr/>
              <a:t>6</a:t>
            </a:fld>
            <a:endParaRPr lang="en-CA" dirty="0"/>
          </a:p>
        </p:txBody>
      </p:sp>
    </p:spTree>
    <p:extLst>
      <p:ext uri="{BB962C8B-B14F-4D97-AF65-F5344CB8AC3E}">
        <p14:creationId xmlns:p14="http://schemas.microsoft.com/office/powerpoint/2010/main" val="1699696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A1FA2-8C49-6271-A632-42695FDD253A}"/>
              </a:ext>
            </a:extLst>
          </p:cNvPr>
          <p:cNvSpPr>
            <a:spLocks noGrp="1"/>
          </p:cNvSpPr>
          <p:nvPr>
            <p:ph type="title"/>
          </p:nvPr>
        </p:nvSpPr>
        <p:spPr/>
        <p:txBody>
          <a:bodyPr/>
          <a:lstStyle/>
          <a:p>
            <a:r>
              <a:rPr lang="en-CA" dirty="0">
                <a:latin typeface="Agency FB" panose="020B0503020202020204" pitchFamily="34" charset="0"/>
              </a:rPr>
              <a:t>Calculating Odds Ratios</a:t>
            </a:r>
          </a:p>
        </p:txBody>
      </p:sp>
      <p:sp>
        <p:nvSpPr>
          <p:cNvPr id="3" name="Content Placeholder 2">
            <a:extLst>
              <a:ext uri="{FF2B5EF4-FFF2-40B4-BE49-F238E27FC236}">
                <a16:creationId xmlns:a16="http://schemas.microsoft.com/office/drawing/2014/main" id="{27FED5F8-62FD-A380-19DE-BB0EB7C1580F}"/>
              </a:ext>
            </a:extLst>
          </p:cNvPr>
          <p:cNvSpPr>
            <a:spLocks noGrp="1"/>
          </p:cNvSpPr>
          <p:nvPr>
            <p:ph idx="1"/>
          </p:nvPr>
        </p:nvSpPr>
        <p:spPr>
          <a:xfrm>
            <a:off x="838200" y="1825625"/>
            <a:ext cx="10820400" cy="4351338"/>
          </a:xfrm>
        </p:spPr>
        <p:txBody>
          <a:bodyPr>
            <a:normAutofit fontScale="92500" lnSpcReduction="10000"/>
          </a:bodyPr>
          <a:lstStyle/>
          <a:p>
            <a:r>
              <a:rPr lang="en-US" dirty="0">
                <a:latin typeface="+mj-lt"/>
              </a:rPr>
              <a:t>To calculate an odds ratio, you need to compare two groups and see how likely they are to experience a particular outcome</a:t>
            </a:r>
          </a:p>
          <a:p>
            <a:r>
              <a:rPr lang="en-US" dirty="0">
                <a:latin typeface="+mj-lt"/>
              </a:rPr>
              <a:t>You do this by creating a table, calculating the odds of the outcome for each group, and then dividing the odds of one group by the odds of the other group</a:t>
            </a:r>
          </a:p>
          <a:p>
            <a:r>
              <a:rPr lang="en-US" dirty="0">
                <a:latin typeface="+mj-lt"/>
              </a:rPr>
              <a:t>It's important to control for any other variables that might influence the outcome – this can be done using linear regression, which allows you to adjust for covariates </a:t>
            </a:r>
          </a:p>
          <a:p>
            <a:r>
              <a:rPr lang="en-US" dirty="0">
                <a:latin typeface="+mj-lt"/>
              </a:rPr>
              <a:t>An odds ratio greater than 1 means the outcome is more likely in the first group, while an odds ratio less than 1 means the outcome is more likely in the second group</a:t>
            </a:r>
          </a:p>
          <a:p>
            <a:r>
              <a:rPr lang="en-US" dirty="0">
                <a:latin typeface="+mj-lt"/>
              </a:rPr>
              <a:t>An odds ratio of 1 means there's no difference between the groups</a:t>
            </a:r>
          </a:p>
        </p:txBody>
      </p:sp>
      <p:sp>
        <p:nvSpPr>
          <p:cNvPr id="4" name="Slide Number Placeholder 3">
            <a:extLst>
              <a:ext uri="{FF2B5EF4-FFF2-40B4-BE49-F238E27FC236}">
                <a16:creationId xmlns:a16="http://schemas.microsoft.com/office/drawing/2014/main" id="{4C238D11-79F7-BA14-BE53-05BD013E2DF0}"/>
              </a:ext>
            </a:extLst>
          </p:cNvPr>
          <p:cNvSpPr>
            <a:spLocks noGrp="1"/>
          </p:cNvSpPr>
          <p:nvPr>
            <p:ph type="sldNum" sz="quarter" idx="12"/>
          </p:nvPr>
        </p:nvSpPr>
        <p:spPr/>
        <p:txBody>
          <a:bodyPr/>
          <a:lstStyle/>
          <a:p>
            <a:fld id="{71FF1660-3E7C-44D2-8BA7-84E77E2F572C}" type="slidenum">
              <a:rPr lang="en-CA" smtClean="0"/>
              <a:t>7</a:t>
            </a:fld>
            <a:endParaRPr lang="en-CA" dirty="0"/>
          </a:p>
        </p:txBody>
      </p:sp>
    </p:spTree>
    <p:extLst>
      <p:ext uri="{BB962C8B-B14F-4D97-AF65-F5344CB8AC3E}">
        <p14:creationId xmlns:p14="http://schemas.microsoft.com/office/powerpoint/2010/main" val="1096575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FD5473-266F-C4B5-18CF-6ACBA6F14763}"/>
              </a:ext>
            </a:extLst>
          </p:cNvPr>
          <p:cNvPicPr>
            <a:picLocks noChangeAspect="1"/>
          </p:cNvPicPr>
          <p:nvPr/>
        </p:nvPicPr>
        <p:blipFill>
          <a:blip r:embed="rId2"/>
          <a:stretch>
            <a:fillRect/>
          </a:stretch>
        </p:blipFill>
        <p:spPr>
          <a:xfrm>
            <a:off x="8708563" y="1595545"/>
            <a:ext cx="2645237" cy="2645237"/>
          </a:xfrm>
          <a:prstGeom prst="rect">
            <a:avLst/>
          </a:prstGeom>
        </p:spPr>
      </p:pic>
      <p:sp>
        <p:nvSpPr>
          <p:cNvPr id="2" name="Title 1">
            <a:extLst>
              <a:ext uri="{FF2B5EF4-FFF2-40B4-BE49-F238E27FC236}">
                <a16:creationId xmlns:a16="http://schemas.microsoft.com/office/drawing/2014/main" id="{9DEE9E11-8467-A272-3B54-D0B16A167DAE}"/>
              </a:ext>
            </a:extLst>
          </p:cNvPr>
          <p:cNvSpPr>
            <a:spLocks noGrp="1"/>
          </p:cNvSpPr>
          <p:nvPr>
            <p:ph type="title"/>
          </p:nvPr>
        </p:nvSpPr>
        <p:spPr/>
        <p:txBody>
          <a:bodyPr/>
          <a:lstStyle/>
          <a:p>
            <a:r>
              <a:rPr lang="en-CA" dirty="0"/>
              <a:t>Graphing Odds Ratios</a:t>
            </a:r>
          </a:p>
        </p:txBody>
      </p:sp>
      <p:sp>
        <p:nvSpPr>
          <p:cNvPr id="3" name="Content Placeholder 2">
            <a:extLst>
              <a:ext uri="{FF2B5EF4-FFF2-40B4-BE49-F238E27FC236}">
                <a16:creationId xmlns:a16="http://schemas.microsoft.com/office/drawing/2014/main" id="{71AD3955-DD6A-C28A-8FF6-EB24B89C45C6}"/>
              </a:ext>
            </a:extLst>
          </p:cNvPr>
          <p:cNvSpPr>
            <a:spLocks noGrp="1"/>
          </p:cNvSpPr>
          <p:nvPr>
            <p:ph idx="1"/>
          </p:nvPr>
        </p:nvSpPr>
        <p:spPr>
          <a:xfrm>
            <a:off x="838200" y="1825625"/>
            <a:ext cx="7211602" cy="4351338"/>
          </a:xfrm>
        </p:spPr>
        <p:txBody>
          <a:bodyPr>
            <a:normAutofit fontScale="92500" lnSpcReduction="20000"/>
          </a:bodyPr>
          <a:lstStyle/>
          <a:p>
            <a:r>
              <a:rPr lang="en-US" dirty="0">
                <a:latin typeface="+mj-lt"/>
              </a:rPr>
              <a:t>We selected the comparison group by choosing the 45-55th percentile of covariate values to represent an "average" stand in the study area</a:t>
            </a:r>
          </a:p>
          <a:p>
            <a:endParaRPr lang="en-US" dirty="0">
              <a:latin typeface="+mj-lt"/>
            </a:endParaRPr>
          </a:p>
          <a:p>
            <a:r>
              <a:rPr lang="en-US" dirty="0">
                <a:latin typeface="+mj-lt"/>
              </a:rPr>
              <a:t>We iterated through each covariate range at a specific step size and extracted all pixels falling within the buffer size (e.g., 5% for balsam fir)</a:t>
            </a:r>
          </a:p>
          <a:p>
            <a:endParaRPr lang="en-US" dirty="0">
              <a:latin typeface="+mj-lt"/>
            </a:endParaRPr>
          </a:p>
          <a:p>
            <a:r>
              <a:rPr lang="en-US" dirty="0">
                <a:latin typeface="+mj-lt"/>
              </a:rPr>
              <a:t>We calculated the odds ratio for each range of values compared to the "average" stand, and plotted the results on a graph with a 95th confidence interval</a:t>
            </a:r>
            <a:endParaRPr lang="en-CA" dirty="0">
              <a:latin typeface="+mj-lt"/>
            </a:endParaRPr>
          </a:p>
        </p:txBody>
      </p:sp>
      <p:sp>
        <p:nvSpPr>
          <p:cNvPr id="4" name="Slide Number Placeholder 3">
            <a:extLst>
              <a:ext uri="{FF2B5EF4-FFF2-40B4-BE49-F238E27FC236}">
                <a16:creationId xmlns:a16="http://schemas.microsoft.com/office/drawing/2014/main" id="{C615862F-D5B3-5BEE-FF00-3B8D4957297B}"/>
              </a:ext>
            </a:extLst>
          </p:cNvPr>
          <p:cNvSpPr>
            <a:spLocks noGrp="1"/>
          </p:cNvSpPr>
          <p:nvPr>
            <p:ph type="sldNum" sz="quarter" idx="12"/>
          </p:nvPr>
        </p:nvSpPr>
        <p:spPr/>
        <p:txBody>
          <a:bodyPr/>
          <a:lstStyle/>
          <a:p>
            <a:fld id="{71FF1660-3E7C-44D2-8BA7-84E77E2F572C}" type="slidenum">
              <a:rPr lang="en-CA" smtClean="0"/>
              <a:t>8</a:t>
            </a:fld>
            <a:endParaRPr lang="en-CA"/>
          </a:p>
        </p:txBody>
      </p:sp>
      <p:sp>
        <p:nvSpPr>
          <p:cNvPr id="6" name="TextBox 5">
            <a:extLst>
              <a:ext uri="{FF2B5EF4-FFF2-40B4-BE49-F238E27FC236}">
                <a16:creationId xmlns:a16="http://schemas.microsoft.com/office/drawing/2014/main" id="{A2C9877F-3D2F-1E78-A1A5-297D8BB60D90}"/>
              </a:ext>
            </a:extLst>
          </p:cNvPr>
          <p:cNvSpPr txBox="1"/>
          <p:nvPr/>
        </p:nvSpPr>
        <p:spPr>
          <a:xfrm>
            <a:off x="8042787" y="4145638"/>
            <a:ext cx="3969774" cy="2308324"/>
          </a:xfrm>
          <a:prstGeom prst="rect">
            <a:avLst/>
          </a:prstGeom>
          <a:noFill/>
        </p:spPr>
        <p:txBody>
          <a:bodyPr wrap="square" rtlCol="0">
            <a:spAutoFit/>
          </a:bodyPr>
          <a:lstStyle/>
          <a:p>
            <a:pPr algn="ctr"/>
            <a:r>
              <a:rPr lang="en-CA" u="sng" dirty="0">
                <a:latin typeface="Agency FB" panose="020B0503020202020204" pitchFamily="34" charset="0"/>
              </a:rPr>
              <a:t>The average stand in the study area:</a:t>
            </a:r>
          </a:p>
          <a:p>
            <a:pPr algn="ctr"/>
            <a:r>
              <a:rPr lang="en-CA" dirty="0">
                <a:latin typeface="Agency FB" panose="020B0503020202020204" pitchFamily="34" charset="0"/>
              </a:rPr>
              <a:t>Elevation: 261-299m </a:t>
            </a:r>
          </a:p>
          <a:p>
            <a:pPr algn="ctr"/>
            <a:r>
              <a:rPr lang="en-CA" dirty="0">
                <a:latin typeface="Agency FB" panose="020B0503020202020204" pitchFamily="34" charset="0"/>
              </a:rPr>
              <a:t>Balsam Fir Abundance: 0-2% </a:t>
            </a:r>
          </a:p>
          <a:p>
            <a:pPr algn="ctr"/>
            <a:r>
              <a:rPr lang="en-CA" dirty="0">
                <a:latin typeface="Agency FB" panose="020B0503020202020204" pitchFamily="34" charset="0"/>
              </a:rPr>
              <a:t>Black Spruce Abundance: 34-45%</a:t>
            </a:r>
          </a:p>
          <a:p>
            <a:pPr algn="ctr"/>
            <a:r>
              <a:rPr lang="en-CA" dirty="0">
                <a:latin typeface="Agency FB" panose="020B0503020202020204" pitchFamily="34" charset="0"/>
              </a:rPr>
              <a:t>Stand Age: 70-79 years</a:t>
            </a:r>
          </a:p>
          <a:p>
            <a:pPr algn="ctr"/>
            <a:r>
              <a:rPr lang="en-CA" dirty="0">
                <a:latin typeface="Agency FB" panose="020B0503020202020204" pitchFamily="34" charset="0"/>
              </a:rPr>
              <a:t>Minimum January Temperature: -25 - -26°C </a:t>
            </a:r>
          </a:p>
          <a:p>
            <a:pPr algn="ctr"/>
            <a:r>
              <a:rPr lang="en-CA" dirty="0">
                <a:latin typeface="Agency FB" panose="020B0503020202020204" pitchFamily="34" charset="0"/>
              </a:rPr>
              <a:t>Soil Texture: Loam (Class 7) </a:t>
            </a:r>
          </a:p>
          <a:p>
            <a:pPr algn="ctr"/>
            <a:r>
              <a:rPr lang="en-CA" dirty="0">
                <a:latin typeface="Agency FB" panose="020B0503020202020204" pitchFamily="34" charset="0"/>
              </a:rPr>
              <a:t>Percent of Area Damaged by SBW (2021): </a:t>
            </a:r>
          </a:p>
        </p:txBody>
      </p:sp>
    </p:spTree>
    <p:extLst>
      <p:ext uri="{BB962C8B-B14F-4D97-AF65-F5344CB8AC3E}">
        <p14:creationId xmlns:p14="http://schemas.microsoft.com/office/powerpoint/2010/main" val="2402836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96333-322A-5E48-FF65-FF06D4E63EC1}"/>
              </a:ext>
            </a:extLst>
          </p:cNvPr>
          <p:cNvSpPr>
            <a:spLocks noGrp="1"/>
          </p:cNvSpPr>
          <p:nvPr>
            <p:ph type="title"/>
          </p:nvPr>
        </p:nvSpPr>
        <p:spPr/>
        <p:txBody>
          <a:bodyPr/>
          <a:lstStyle/>
          <a:p>
            <a:r>
              <a:rPr lang="en-CA" dirty="0"/>
              <a:t>Forest Stand Age</a:t>
            </a:r>
          </a:p>
        </p:txBody>
      </p:sp>
      <p:sp>
        <p:nvSpPr>
          <p:cNvPr id="7" name="Slide Number Placeholder 6">
            <a:extLst>
              <a:ext uri="{FF2B5EF4-FFF2-40B4-BE49-F238E27FC236}">
                <a16:creationId xmlns:a16="http://schemas.microsoft.com/office/drawing/2014/main" id="{815D5B1E-E2F0-BDBB-E107-6687A7FFEF94}"/>
              </a:ext>
            </a:extLst>
          </p:cNvPr>
          <p:cNvSpPr>
            <a:spLocks noGrp="1"/>
          </p:cNvSpPr>
          <p:nvPr>
            <p:ph type="sldNum" sz="quarter" idx="12"/>
          </p:nvPr>
        </p:nvSpPr>
        <p:spPr/>
        <p:txBody>
          <a:bodyPr/>
          <a:lstStyle/>
          <a:p>
            <a:fld id="{71FF1660-3E7C-44D2-8BA7-84E77E2F572C}" type="slidenum">
              <a:rPr lang="en-CA" smtClean="0"/>
              <a:t>9</a:t>
            </a:fld>
            <a:endParaRPr lang="en-CA"/>
          </a:p>
        </p:txBody>
      </p:sp>
      <p:pic>
        <p:nvPicPr>
          <p:cNvPr id="8" name="Picture 7">
            <a:extLst>
              <a:ext uri="{FF2B5EF4-FFF2-40B4-BE49-F238E27FC236}">
                <a16:creationId xmlns:a16="http://schemas.microsoft.com/office/drawing/2014/main" id="{9BAEE0F5-4605-5101-F37E-5D8B5036B534}"/>
              </a:ext>
            </a:extLst>
          </p:cNvPr>
          <p:cNvPicPr>
            <a:picLocks noChangeAspect="1"/>
          </p:cNvPicPr>
          <p:nvPr/>
        </p:nvPicPr>
        <p:blipFill>
          <a:blip r:embed="rId2"/>
          <a:stretch>
            <a:fillRect/>
          </a:stretch>
        </p:blipFill>
        <p:spPr>
          <a:xfrm>
            <a:off x="6007510" y="1690688"/>
            <a:ext cx="6096000" cy="4572000"/>
          </a:xfrm>
          <a:prstGeom prst="rect">
            <a:avLst/>
          </a:prstGeom>
        </p:spPr>
      </p:pic>
      <p:sp>
        <p:nvSpPr>
          <p:cNvPr id="9" name="Content Placeholder 2">
            <a:extLst>
              <a:ext uri="{FF2B5EF4-FFF2-40B4-BE49-F238E27FC236}">
                <a16:creationId xmlns:a16="http://schemas.microsoft.com/office/drawing/2014/main" id="{20D5AFAB-7360-C80E-8D16-F98132F14FE9}"/>
              </a:ext>
            </a:extLst>
          </p:cNvPr>
          <p:cNvSpPr>
            <a:spLocks noGrp="1"/>
          </p:cNvSpPr>
          <p:nvPr>
            <p:ph idx="1"/>
          </p:nvPr>
        </p:nvSpPr>
        <p:spPr>
          <a:xfrm>
            <a:off x="838200" y="3429000"/>
            <a:ext cx="4638368" cy="2175234"/>
          </a:xfrm>
        </p:spPr>
        <p:txBody>
          <a:bodyPr>
            <a:normAutofit/>
          </a:bodyPr>
          <a:lstStyle/>
          <a:p>
            <a:pPr marL="0" indent="0">
              <a:buNone/>
            </a:pPr>
            <a:r>
              <a:rPr lang="en-CA" dirty="0">
                <a:latin typeface="Agency FB" panose="020B0503020202020204" pitchFamily="34" charset="0"/>
              </a:rPr>
              <a:t>Younger trees are less at risk of SBW damage compared to mature ones</a:t>
            </a:r>
          </a:p>
        </p:txBody>
      </p:sp>
    </p:spTree>
    <p:extLst>
      <p:ext uri="{BB962C8B-B14F-4D97-AF65-F5344CB8AC3E}">
        <p14:creationId xmlns:p14="http://schemas.microsoft.com/office/powerpoint/2010/main" val="34973100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2604</TotalTime>
  <Words>837</Words>
  <Application>Microsoft Office PowerPoint</Application>
  <PresentationFormat>Widescreen</PresentationFormat>
  <Paragraphs>89</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Agency FB</vt:lpstr>
      <vt:lpstr>Arial</vt:lpstr>
      <vt:lpstr>Calibri</vt:lpstr>
      <vt:lpstr>Calibri Light</vt:lpstr>
      <vt:lpstr>Wingdings</vt:lpstr>
      <vt:lpstr>Office Theme</vt:lpstr>
      <vt:lpstr>Modelling relative risk of eastern spruce budworm damage across Ontario using an odds-ratio approach       </vt:lpstr>
      <vt:lpstr>Eastern Spruce Budworm </vt:lpstr>
      <vt:lpstr>Why Odds Ratios?   </vt:lpstr>
      <vt:lpstr>Why this research? </vt:lpstr>
      <vt:lpstr>Covariates</vt:lpstr>
      <vt:lpstr>Data Sources </vt:lpstr>
      <vt:lpstr>Calculating Odds Ratios</vt:lpstr>
      <vt:lpstr>Graphing Odds Ratios</vt:lpstr>
      <vt:lpstr>Forest Stand Age</vt:lpstr>
      <vt:lpstr>Elevation </vt:lpstr>
      <vt:lpstr>Balsam Fir</vt:lpstr>
      <vt:lpstr>White &amp; Black Spruce</vt:lpstr>
      <vt:lpstr>Soil Texture </vt:lpstr>
      <vt:lpstr>Minimum January Temperature</vt:lpstr>
      <vt:lpstr>What about spatial autocorrelation? </vt:lpstr>
      <vt:lpstr>Summary So Far </vt:lpstr>
      <vt:lpstr>Relative risk of forest stands </vt:lpstr>
      <vt:lpstr>Relative Risk Map</vt:lpstr>
      <vt:lpstr>What have we learned?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Modelling relative risk of eastern spruce budworm damage across Ontario using an odds-ratio approach</dc:title>
  <dc:creator>Clara Risk</dc:creator>
  <cp:lastModifiedBy>Clara Risk</cp:lastModifiedBy>
  <cp:revision>47</cp:revision>
  <dcterms:created xsi:type="dcterms:W3CDTF">2023-03-06T18:40:23Z</dcterms:created>
  <dcterms:modified xsi:type="dcterms:W3CDTF">2023-03-08T14:05:05Z</dcterms:modified>
</cp:coreProperties>
</file>

<file path=docProps/thumbnail.jpeg>
</file>